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14"/>
  </p:notesMasterIdLst>
  <p:sldIdLst>
    <p:sldId id="459" r:id="rId5"/>
    <p:sldId id="457" r:id="rId6"/>
    <p:sldId id="428" r:id="rId7"/>
    <p:sldId id="458" r:id="rId8"/>
    <p:sldId id="438" r:id="rId9"/>
    <p:sldId id="439" r:id="rId10"/>
    <p:sldId id="441" r:id="rId11"/>
    <p:sldId id="442" r:id="rId12"/>
    <p:sldId id="426" r:id="rId13"/>
  </p:sldIdLst>
  <p:sldSz cx="9144000" cy="6858000" type="screen4x3"/>
  <p:notesSz cx="6797675" cy="9874250"/>
  <p:custDataLst>
    <p:tags r:id="rId1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4638" autoAdjust="0"/>
  </p:normalViewPr>
  <p:slideViewPr>
    <p:cSldViewPr>
      <p:cViewPr>
        <p:scale>
          <a:sx n="60" d="100"/>
          <a:sy n="60" d="100"/>
        </p:scale>
        <p:origin x="-1560" y="-462"/>
      </p:cViewPr>
      <p:guideLst>
        <p:guide orient="horz" pos="2160"/>
        <p:guide pos="2880"/>
      </p:guideLst>
    </p:cSldViewPr>
  </p:slideViewPr>
  <p:outlineViewPr>
    <p:cViewPr>
      <p:scale>
        <a:sx n="33" d="100"/>
        <a:sy n="33" d="100"/>
      </p:scale>
      <p:origin x="0" y="598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D4DA8F5-F804-4FB2-8A6B-A884CF09C514}" type="datetimeFigureOut">
              <a:rPr lang="en-US"/>
              <a:pPr>
                <a:defRPr/>
              </a:pPr>
              <a:t>6/17/2014</a:t>
            </a:fld>
            <a:endParaRPr lang="en-GB" dirty="0"/>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6C00DB4-E585-43D3-9A29-E1C42556C769}" type="slidenum">
              <a:rPr lang="en-GB"/>
              <a:pPr>
                <a:defRPr/>
              </a:pPr>
              <a:t>‹#›</a:t>
            </a:fld>
            <a:endParaRPr lang="en-GB" dirty="0"/>
          </a:p>
        </p:txBody>
      </p:sp>
    </p:spTree>
    <p:extLst>
      <p:ext uri="{BB962C8B-B14F-4D97-AF65-F5344CB8AC3E}">
        <p14:creationId xmlns:p14="http://schemas.microsoft.com/office/powerpoint/2010/main" val="31023264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0FBC8F-7200-45DD-A4E3-40F9EE471788}" type="slidenum">
              <a:rPr lang="en-GB"/>
              <a:pPr fontAlgn="base">
                <a:spcBef>
                  <a:spcPct val="0"/>
                </a:spcBef>
                <a:spcAft>
                  <a:spcPct val="0"/>
                </a:spcAft>
              </a:pPr>
              <a:t>1</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slide" Target="../slides/slide8.xml"/><Relationship Id="rId2" Type="http://schemas.openxmlformats.org/officeDocument/2006/relationships/slide" Target="../slides/slide5.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slide" Target="../slides/slide6.xml"/></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hyperlink" Target="https://cloud01.lpplus.net/schools/BrookeWeston/Subjects/InformationTechnology/CambridgeNationalslevel2/Unit%202%20Using%20ICT%20to%20create%20business%20solutions/R002%20Unit%202%20-%20LO1%20Cambridge%20L2.swf" TargetMode="External"/><Relationship Id="rId1" Type="http://schemas.openxmlformats.org/officeDocument/2006/relationships/slideMaster" Target="../slideMasters/slideMaster1.xml"/><Relationship Id="rId6" Type="http://schemas.openxmlformats.org/officeDocument/2006/relationships/image" Target="../media/image3.jpeg"/><Relationship Id="rId5" Type="http://schemas.openxmlformats.org/officeDocument/2006/relationships/hyperlink" Target="http://www.google.co.uk/url?sa=i&amp;rct=j&amp;q=&amp;esrc=s&amp;frm=1&amp;source=images&amp;cd=&amp;cad=rja&amp;docid=C98Y9IBA0vxAlM&amp;tbnid=5IrE98rOV1-87M:&amp;ved=0CAUQjRw&amp;url=http://www.direct-tuition.com/edexcel-maths-a-level-timetable-summer-2013/&amp;ei=1KFCUt2bOcGn0QXns4GoBA&amp;bvm=bv.53077864,d.d2k&amp;psig=AFQjCNEUsniXitRfXPKyg2YIcqVJcoM5Ow&amp;ust=1380184910466021" TargetMode="External"/><Relationship Id="rId4" Type="http://schemas.openxmlformats.org/officeDocument/2006/relationships/slide" Target="../slides/slide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rookeWeston">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latin typeface="Calibri" pitchFamily="34" charset="0"/>
              <a:cs typeface="Calibri" pitchFamily="34" charset="0"/>
            </a:endParaRPr>
          </a:p>
        </p:txBody>
      </p:sp>
      <p:sp>
        <p:nvSpPr>
          <p:cNvPr id="9" name="Title 8"/>
          <p:cNvSpPr>
            <a:spLocks noGrp="1"/>
          </p:cNvSpPr>
          <p:nvPr>
            <p:ph type="ctrTitle"/>
          </p:nvPr>
        </p:nvSpPr>
        <p:spPr>
          <a:xfrm>
            <a:off x="685800" y="214290"/>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latin typeface="Calibri" pitchFamily="34" charset="0"/>
                <a:cs typeface="Calibri" pitchFamily="34" charset="0"/>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7" name="Subtitle 16"/>
          <p:cNvSpPr>
            <a:spLocks noGrp="1"/>
          </p:cNvSpPr>
          <p:nvPr>
            <p:ph type="subTitle" idx="1"/>
          </p:nvPr>
        </p:nvSpPr>
        <p:spPr>
          <a:xfrm>
            <a:off x="871566" y="5515444"/>
            <a:ext cx="7772400" cy="1199704"/>
          </a:xfrm>
        </p:spPr>
        <p:txBody>
          <a:bodyPr lIns="45720" rIns="45720"/>
          <a:lstStyle>
            <a:lvl1pPr marL="0" marR="64008" indent="0" algn="r">
              <a:buNone/>
              <a:defRPr b="1">
                <a:solidFill>
                  <a:schemeClr val="bg1"/>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Title 6"/>
          <p:cNvSpPr>
            <a:spLocks noGrp="1"/>
          </p:cNvSpPr>
          <p:nvPr>
            <p:ph type="title"/>
          </p:nvPr>
        </p:nvSpPr>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latin typeface="Calibri" pitchFamily="34" charset="0"/>
                <a:cs typeface="Calibri"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latin typeface="Calibri" pitchFamily="34" charset="0"/>
              <a:cs typeface="Calibri" pitchFamily="34" charset="0"/>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latin typeface="Calibri" pitchFamily="34" charset="0"/>
              <a:cs typeface="Calibri" pitchFamily="34"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00108"/>
            <a:ext cx="4038600" cy="4525963"/>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000108"/>
            <a:ext cx="4038600" cy="4525963"/>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Title 7"/>
          <p:cNvSpPr>
            <a:spLocks noGrp="1"/>
          </p:cNvSpPr>
          <p:nvPr>
            <p:ph type="title"/>
          </p:nvPr>
        </p:nvSpPr>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O1 1-7">
    <p:spTree>
      <p:nvGrpSpPr>
        <p:cNvPr id="1" name=""/>
        <p:cNvGrpSpPr/>
        <p:nvPr/>
      </p:nvGrpSpPr>
      <p:grpSpPr>
        <a:xfrm>
          <a:off x="0" y="0"/>
          <a:ext cx="0" cy="0"/>
          <a:chOff x="0" y="0"/>
          <a:chExt cx="0" cy="0"/>
        </a:xfrm>
      </p:grpSpPr>
      <p:sp>
        <p:nvSpPr>
          <p:cNvPr id="6" name="Title 5"/>
          <p:cNvSpPr>
            <a:spLocks noGrp="1"/>
          </p:cNvSpPr>
          <p:nvPr>
            <p:ph type="title"/>
          </p:nvPr>
        </p:nvSpPr>
        <p:spPr>
          <a:xfrm>
            <a:off x="214282" y="-117500"/>
            <a:ext cx="8229600" cy="857256"/>
          </a:xfrm>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a:p>
        </p:txBody>
      </p:sp>
      <p:sp>
        <p:nvSpPr>
          <p:cNvPr id="26" name="Round Same Side Corner Rectangle 25">
            <a:hlinkClick r:id="rId2" action="ppaction://hlinksldjump"/>
          </p:cNvPr>
          <p:cNvSpPr/>
          <p:nvPr userDrawn="1"/>
        </p:nvSpPr>
        <p:spPr>
          <a:xfrm>
            <a:off x="2567739" y="720054"/>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a:t>
            </a:r>
            <a:endParaRPr lang="en-GB" b="1" dirty="0"/>
          </a:p>
        </p:txBody>
      </p:sp>
      <p:sp>
        <p:nvSpPr>
          <p:cNvPr id="27" name="Round Same Side Corner Rectangle 26">
            <a:hlinkClick r:id="rId3" action="ppaction://hlinksldjump"/>
          </p:cNvPr>
          <p:cNvSpPr/>
          <p:nvPr userDrawn="1"/>
        </p:nvSpPr>
        <p:spPr>
          <a:xfrm>
            <a:off x="311404" y="717964"/>
            <a:ext cx="1643074" cy="357190"/>
          </a:xfrm>
          <a:prstGeom prst="round2SameRect">
            <a:avLst/>
          </a:prstGeom>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GB" b="1" dirty="0" smtClean="0"/>
              <a:t>Assignment</a:t>
            </a:r>
            <a:endParaRPr lang="en-GB" b="1" dirty="0"/>
          </a:p>
        </p:txBody>
      </p:sp>
      <p:sp>
        <p:nvSpPr>
          <p:cNvPr id="28" name="Round Same Side Corner Rectangle 27">
            <a:hlinkClick r:id="rId4" action="ppaction://hlinksldjump"/>
          </p:cNvPr>
          <p:cNvSpPr/>
          <p:nvPr userDrawn="1"/>
        </p:nvSpPr>
        <p:spPr>
          <a:xfrm>
            <a:off x="3035747" y="719296"/>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2</a:t>
            </a:r>
            <a:endParaRPr lang="en-GB" b="1" dirty="0"/>
          </a:p>
        </p:txBody>
      </p:sp>
      <p:sp>
        <p:nvSpPr>
          <p:cNvPr id="29" name="Round Same Side Corner Rectangle 28">
            <a:hlinkClick r:id="rId5" action="ppaction://hlinksldjump"/>
          </p:cNvPr>
          <p:cNvSpPr/>
          <p:nvPr userDrawn="1"/>
        </p:nvSpPr>
        <p:spPr>
          <a:xfrm>
            <a:off x="2027211" y="720054"/>
            <a:ext cx="468519" cy="357190"/>
          </a:xfrm>
          <a:prstGeom prst="round2SameRect">
            <a:avLst/>
          </a:prstGeom>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000" b="1" dirty="0" smtClean="0"/>
              <a:t>LO2</a:t>
            </a:r>
            <a:endParaRPr lang="en-GB" sz="1400" b="1" dirty="0"/>
          </a:p>
        </p:txBody>
      </p:sp>
      <p:sp>
        <p:nvSpPr>
          <p:cNvPr id="30" name="Round Same Side Corner Rectangle 29">
            <a:hlinkClick r:id="rId6" action="ppaction://hlinksldjump"/>
          </p:cNvPr>
          <p:cNvSpPr/>
          <p:nvPr userDrawn="1"/>
        </p:nvSpPr>
        <p:spPr>
          <a:xfrm>
            <a:off x="3503755" y="717204"/>
            <a:ext cx="396000" cy="357190"/>
          </a:xfrm>
          <a:prstGeom prst="round2SameRect">
            <a:avLst/>
          </a:prstGeom>
          <a:solidFill>
            <a:srgbClr val="FF0000"/>
          </a:solidFill>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3</a:t>
            </a:r>
            <a:endParaRPr lang="en-GB" b="1" dirty="0"/>
          </a:p>
        </p:txBody>
      </p:sp>
      <p:sp>
        <p:nvSpPr>
          <p:cNvPr id="31" name="Round Same Side Corner Rectangle 30">
            <a:hlinkClick r:id="rId7" action="ppaction://hlinksldjump"/>
          </p:cNvPr>
          <p:cNvSpPr/>
          <p:nvPr userDrawn="1"/>
        </p:nvSpPr>
        <p:spPr>
          <a:xfrm>
            <a:off x="3972186" y="716446"/>
            <a:ext cx="396000" cy="357190"/>
          </a:xfrm>
          <a:prstGeom prst="round2SameRect">
            <a:avLst/>
          </a:prstGeom>
          <a:solidFill>
            <a:srgbClr val="FF0000"/>
          </a:solidFill>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4</a:t>
            </a:r>
            <a:endParaRPr lang="en-GB" b="1"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O1 8-14">
    <p:spTree>
      <p:nvGrpSpPr>
        <p:cNvPr id="1" name=""/>
        <p:cNvGrpSpPr/>
        <p:nvPr/>
      </p:nvGrpSpPr>
      <p:grpSpPr>
        <a:xfrm>
          <a:off x="0" y="0"/>
          <a:ext cx="0" cy="0"/>
          <a:chOff x="0" y="0"/>
          <a:chExt cx="0" cy="0"/>
        </a:xfrm>
      </p:grpSpPr>
      <p:sp>
        <p:nvSpPr>
          <p:cNvPr id="11" name="Round Same Side Corner Rectangle 10">
            <a:hlinkClick r:id="" action="ppaction://noaction"/>
          </p:cNvPr>
          <p:cNvSpPr/>
          <p:nvPr userDrawn="1"/>
        </p:nvSpPr>
        <p:spPr>
          <a:xfrm>
            <a:off x="4716862" y="728321"/>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15</a:t>
            </a:r>
            <a:endParaRPr lang="en-GB" b="1" dirty="0"/>
          </a:p>
        </p:txBody>
      </p:sp>
      <p:sp>
        <p:nvSpPr>
          <p:cNvPr id="6" name="Title 5"/>
          <p:cNvSpPr>
            <a:spLocks noGrp="1"/>
          </p:cNvSpPr>
          <p:nvPr>
            <p:ph type="title"/>
          </p:nvPr>
        </p:nvSpPr>
        <p:spPr>
          <a:xfrm>
            <a:off x="230832" y="-117500"/>
            <a:ext cx="8229600" cy="857256"/>
          </a:xfrm>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a:p>
        </p:txBody>
      </p:sp>
      <p:sp>
        <p:nvSpPr>
          <p:cNvPr id="4" name="Round Same Side Corner Rectangle 3">
            <a:hlinkClick r:id="" action="ppaction://noaction"/>
          </p:cNvPr>
          <p:cNvSpPr/>
          <p:nvPr userDrawn="1"/>
        </p:nvSpPr>
        <p:spPr>
          <a:xfrm>
            <a:off x="3312750" y="720054"/>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12</a:t>
            </a:r>
            <a:endParaRPr lang="en-GB" b="1" dirty="0"/>
          </a:p>
        </p:txBody>
      </p:sp>
      <p:sp>
        <p:nvSpPr>
          <p:cNvPr id="5" name="Round Same Side Corner Rectangle 4">
            <a:hlinkClick r:id="rId2"/>
          </p:cNvPr>
          <p:cNvSpPr/>
          <p:nvPr userDrawn="1"/>
        </p:nvSpPr>
        <p:spPr>
          <a:xfrm>
            <a:off x="311404" y="717964"/>
            <a:ext cx="1643074" cy="357190"/>
          </a:xfrm>
          <a:prstGeom prst="round2SameRect">
            <a:avLst/>
          </a:prstGeom>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GB" b="1" dirty="0" smtClean="0"/>
              <a:t>Assignment</a:t>
            </a:r>
            <a:endParaRPr lang="en-GB" b="1" dirty="0"/>
          </a:p>
        </p:txBody>
      </p:sp>
      <p:sp>
        <p:nvSpPr>
          <p:cNvPr id="8" name="Round Same Side Corner Rectangle 7">
            <a:hlinkClick r:id="rId3" action="ppaction://hlinksldjump"/>
          </p:cNvPr>
          <p:cNvSpPr/>
          <p:nvPr userDrawn="1"/>
        </p:nvSpPr>
        <p:spPr>
          <a:xfrm>
            <a:off x="2027211" y="720054"/>
            <a:ext cx="468519" cy="357190"/>
          </a:xfrm>
          <a:prstGeom prst="round2SameRect">
            <a:avLst/>
          </a:prstGeom>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000" b="1" dirty="0" smtClean="0"/>
              <a:t>LO2</a:t>
            </a:r>
            <a:endParaRPr lang="en-GB" sz="1400" b="1" dirty="0"/>
          </a:p>
        </p:txBody>
      </p:sp>
      <p:sp>
        <p:nvSpPr>
          <p:cNvPr id="7" name="Round Same Side Corner Rectangle 6">
            <a:hlinkClick r:id="" action="ppaction://noaction"/>
          </p:cNvPr>
          <p:cNvSpPr/>
          <p:nvPr userDrawn="1"/>
        </p:nvSpPr>
        <p:spPr>
          <a:xfrm>
            <a:off x="3780758" y="728321"/>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13</a:t>
            </a:r>
            <a:endParaRPr lang="en-GB" b="1" dirty="0"/>
          </a:p>
        </p:txBody>
      </p:sp>
      <p:sp>
        <p:nvSpPr>
          <p:cNvPr id="10" name="Round Same Side Corner Rectangle 9">
            <a:hlinkClick r:id="" action="ppaction://noaction"/>
          </p:cNvPr>
          <p:cNvSpPr/>
          <p:nvPr userDrawn="1"/>
        </p:nvSpPr>
        <p:spPr>
          <a:xfrm>
            <a:off x="4248766" y="728321"/>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14</a:t>
            </a:r>
            <a:endParaRPr lang="en-GB" b="1" dirty="0"/>
          </a:p>
        </p:txBody>
      </p:sp>
      <p:sp>
        <p:nvSpPr>
          <p:cNvPr id="12" name="Round Same Side Corner Rectangle 11">
            <a:hlinkClick r:id="" action="ppaction://noaction"/>
          </p:cNvPr>
          <p:cNvSpPr/>
          <p:nvPr userDrawn="1"/>
        </p:nvSpPr>
        <p:spPr>
          <a:xfrm>
            <a:off x="5195564" y="729079"/>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16</a:t>
            </a:r>
            <a:endParaRPr lang="en-GB" b="1" dirty="0"/>
          </a:p>
        </p:txBody>
      </p:sp>
      <p:sp>
        <p:nvSpPr>
          <p:cNvPr id="20" name="Round Same Side Corner Rectangle 19">
            <a:hlinkClick r:id="rId4" action="ppaction://hlinksldjump"/>
          </p:cNvPr>
          <p:cNvSpPr/>
          <p:nvPr userDrawn="1"/>
        </p:nvSpPr>
        <p:spPr>
          <a:xfrm>
            <a:off x="2567651" y="717204"/>
            <a:ext cx="672668" cy="357190"/>
          </a:xfrm>
          <a:prstGeom prst="round2SameRect">
            <a:avLst/>
          </a:prstGeom>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000" b="1" dirty="0" smtClean="0"/>
              <a:t>1-11</a:t>
            </a:r>
            <a:endParaRPr lang="en-GB" sz="1400" b="1" dirty="0"/>
          </a:p>
        </p:txBody>
      </p:sp>
      <p:pic>
        <p:nvPicPr>
          <p:cNvPr id="13" name="Picture 12" descr="http://blog.direct-tuition.com/wp-content/uploads/2013/04/Edexcel.jpg">
            <a:hlinkClick r:id="rId5"/>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7442795" y="44624"/>
            <a:ext cx="1665709" cy="574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9725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ssignment">
    <p:spTree>
      <p:nvGrpSpPr>
        <p:cNvPr id="1" name=""/>
        <p:cNvGrpSpPr/>
        <p:nvPr/>
      </p:nvGrpSpPr>
      <p:grpSpPr>
        <a:xfrm>
          <a:off x="0" y="0"/>
          <a:ext cx="0" cy="0"/>
          <a:chOff x="0" y="0"/>
          <a:chExt cx="0" cy="0"/>
        </a:xfrm>
      </p:grpSpPr>
      <p:sp>
        <p:nvSpPr>
          <p:cNvPr id="6" name="Title 5"/>
          <p:cNvSpPr>
            <a:spLocks noGrp="1"/>
          </p:cNvSpPr>
          <p:nvPr>
            <p:ph type="title"/>
          </p:nvPr>
        </p:nvSpPr>
        <p:spPr>
          <a:xfrm>
            <a:off x="214282" y="-117500"/>
            <a:ext cx="8229600" cy="857256"/>
          </a:xfrm>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a:p>
        </p:txBody>
      </p:sp>
    </p:spTree>
    <p:extLst>
      <p:ext uri="{BB962C8B-B14F-4D97-AF65-F5344CB8AC3E}">
        <p14:creationId xmlns:p14="http://schemas.microsoft.com/office/powerpoint/2010/main" val="42893857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928694"/>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142984"/>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142984"/>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79690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92867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2867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13648" y="5937012"/>
            <a:ext cx="3203848"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2" name="Freeform 11"/>
          <p:cNvSpPr>
            <a:spLocks/>
          </p:cNvSpPr>
          <p:nvPr/>
        </p:nvSpPr>
        <p:spPr bwMode="auto">
          <a:xfrm>
            <a:off x="1" y="5924550"/>
            <a:ext cx="2339752"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4" name="Right Triangle 13"/>
          <p:cNvSpPr>
            <a:spLocks/>
          </p:cNvSpPr>
          <p:nvPr/>
        </p:nvSpPr>
        <p:spPr bwMode="auto">
          <a:xfrm>
            <a:off x="-6042" y="5949279"/>
            <a:ext cx="1913746" cy="922841"/>
          </a:xfrm>
          <a:prstGeom prst="rtTriangle">
            <a:avLst/>
          </a:prstGeom>
          <a:blipFill>
            <a:blip r:embed="rId11"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latin typeface="Calibri" pitchFamily="34" charset="0"/>
              <a:cs typeface="Calibri" pitchFamily="34" charset="0"/>
            </a:endParaRPr>
          </a:p>
        </p:txBody>
      </p:sp>
      <p:cxnSp>
        <p:nvCxnSpPr>
          <p:cNvPr id="15" name="Straight Connector 14"/>
          <p:cNvCxnSpPr>
            <a:stCxn id="14" idx="0"/>
            <a:endCxn id="14" idx="4"/>
          </p:cNvCxnSpPr>
          <p:nvPr/>
        </p:nvCxnSpPr>
        <p:spPr>
          <a:xfrm rot="16200000" flipH="1">
            <a:off x="489410" y="5453826"/>
            <a:ext cx="922841" cy="1913746"/>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4"/>
            <a:ext cx="8229600" cy="857256"/>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000108"/>
            <a:ext cx="8229600" cy="492922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5" r:id="rId6"/>
    <p:sldLayoutId id="2147483704" r:id="rId7"/>
    <p:sldLayoutId id="2147483702" r:id="rId8"/>
    <p:sldLayoutId id="2147483703" r:id="rId9"/>
  </p:sldLayoutIdLst>
  <p:timing>
    <p:tnLst>
      <p:par>
        <p:cTn id="1" dur="indefinite" restart="never" nodeType="tmRoot"/>
      </p:par>
    </p:tnLst>
  </p:timing>
  <p:txStyles>
    <p:title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p:titleStyle>
    <p:bodyStyle>
      <a:lvl1pPr marL="365760" indent="-256032" algn="l" rtl="0" eaLnBrk="1" latinLnBrk="0" hangingPunct="1">
        <a:spcBef>
          <a:spcPts val="0"/>
        </a:spcBef>
        <a:spcAft>
          <a:spcPts val="600"/>
        </a:spcAft>
        <a:buClr>
          <a:schemeClr val="accent1"/>
        </a:buClr>
        <a:buSzPct val="68000"/>
        <a:buFont typeface="Wingdings 3"/>
        <a:buChar char=""/>
        <a:defRPr kumimoji="0" sz="2700" kern="1200">
          <a:solidFill>
            <a:schemeClr val="tx1"/>
          </a:solidFill>
          <a:latin typeface="Calibri" pitchFamily="34" charset="0"/>
          <a:ea typeface="+mn-ea"/>
          <a:cs typeface="Calibri" pitchFamily="34" charset="0"/>
        </a:defRPr>
      </a:lvl1pPr>
      <a:lvl2pPr marL="621792" indent="-228600" algn="l" rtl="0" eaLnBrk="1" latinLnBrk="0" hangingPunct="1">
        <a:spcBef>
          <a:spcPts val="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hyperlink" Target="https://cloud01.lpplus.net/schools/BrookeWeston/Subjects/InformationTechnology/CambridgeNationalslevel2/Unit%202%20Using%20ICT%20to%20create%20business%20solutions/R002%20Unit%202%20-%20LO3%20Cambridge%20L2.swf" TargetMode="External"/><Relationship Id="rId7" Type="http://schemas.openxmlformats.org/officeDocument/2006/relationships/hyperlink" Target="Unit%2002%20-%20LO1%20-%20Plan%20a%20Website.pptx"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hyperlink" Target="Unit%2002%20-%20LO2%20-%20Create%20multimedia%20webpages.pptx" TargetMode="External"/><Relationship Id="rId4" Type="http://schemas.openxmlformats.org/officeDocument/2006/relationships/hyperlink" Target="Unit%2002%20-%20Assignment%20Checklist.do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9592" y="5949280"/>
            <a:ext cx="8208912" cy="771076"/>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sz="29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Unit 01 </a:t>
            </a:r>
            <a:r>
              <a:rPr lang="en-GB" sz="29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Website </a:t>
            </a:r>
            <a:r>
              <a:rPr lang="en-GB" sz="29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Development</a:t>
            </a:r>
            <a:endParaRPr lang="en-GB" sz="29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en-GB" sz="29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Footer Placeholder 18"/>
          <p:cNvSpPr txBox="1">
            <a:spLocks/>
          </p:cNvSpPr>
          <p:nvPr/>
        </p:nvSpPr>
        <p:spPr>
          <a:xfrm>
            <a:off x="25583" y="6592267"/>
            <a:ext cx="971944"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chemeClr val="accent1">
                    <a:tint val="20000"/>
                  </a:schemeClr>
                </a:solidFill>
                <a:effectLst/>
                <a:uLnTx/>
                <a:uFillTx/>
                <a:latin typeface="Calibri" pitchFamily="34" charset="0"/>
                <a:ea typeface="+mn-ea"/>
                <a:cs typeface="Calibri" pitchFamily="34" charset="0"/>
              </a:rPr>
              <a:t>ICT Dept</a:t>
            </a:r>
            <a:endParaRPr kumimoji="0" lang="en-US" sz="1200" b="1" i="0" u="none" strike="noStrike" kern="1200" cap="none" spc="0" normalizeH="0" baseline="0" noProof="0" dirty="0">
              <a:ln>
                <a:noFill/>
              </a:ln>
              <a:solidFill>
                <a:schemeClr val="accent1">
                  <a:tint val="20000"/>
                </a:schemeClr>
              </a:solidFill>
              <a:effectLst/>
              <a:uLnTx/>
              <a:uFillTx/>
              <a:latin typeface="Calibri" pitchFamily="34" charset="0"/>
              <a:ea typeface="+mn-ea"/>
              <a:cs typeface="Calibri" pitchFamily="34" charset="0"/>
            </a:endParaRPr>
          </a:p>
        </p:txBody>
      </p:sp>
      <p:sp>
        <p:nvSpPr>
          <p:cNvPr id="7" name="Rectangle 6"/>
          <p:cNvSpPr/>
          <p:nvPr/>
        </p:nvSpPr>
        <p:spPr>
          <a:xfrm>
            <a:off x="251520" y="260648"/>
            <a:ext cx="8496944" cy="158417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8" name="TextBox 7"/>
          <p:cNvSpPr txBox="1"/>
          <p:nvPr/>
        </p:nvSpPr>
        <p:spPr>
          <a:xfrm>
            <a:off x="1547664" y="530677"/>
            <a:ext cx="6912768" cy="892552"/>
          </a:xfrm>
          <a:prstGeom prst="rect">
            <a:avLst/>
          </a:prstGeom>
          <a:noFill/>
        </p:spPr>
        <p:txBody>
          <a:bodyPr wrap="square" rtlCol="0">
            <a:spAutoFit/>
          </a:bodyPr>
          <a:lstStyle/>
          <a:p>
            <a:r>
              <a:rPr lang="en-GB" sz="2400" b="1" dirty="0" smtClean="0">
                <a:solidFill>
                  <a:schemeClr val="tx1">
                    <a:lumMod val="50000"/>
                    <a:lumOff val="50000"/>
                  </a:schemeClr>
                </a:solidFill>
              </a:rPr>
              <a:t>Certificate in Digital Applications – Level 02</a:t>
            </a:r>
            <a:endParaRPr lang="en-GB" sz="2800" b="1" dirty="0" smtClean="0">
              <a:solidFill>
                <a:schemeClr val="tx1">
                  <a:lumMod val="50000"/>
                  <a:lumOff val="50000"/>
                </a:schemeClr>
              </a:solidFill>
            </a:endParaRPr>
          </a:p>
          <a:p>
            <a:r>
              <a:rPr lang="en-GB" sz="2800" b="1" dirty="0" smtClean="0">
                <a:solidFill>
                  <a:schemeClr val="tx1">
                    <a:lumMod val="50000"/>
                    <a:lumOff val="50000"/>
                  </a:schemeClr>
                </a:solidFill>
              </a:rPr>
              <a:t>Website Design and Creation</a:t>
            </a:r>
            <a:endParaRPr lang="en-GB" sz="2800" b="1" dirty="0">
              <a:solidFill>
                <a:schemeClr val="tx1">
                  <a:lumMod val="50000"/>
                  <a:lumOff val="50000"/>
                </a:schemeClr>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131" y="400889"/>
            <a:ext cx="1152128" cy="115212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2060848"/>
            <a:ext cx="2736304" cy="2736304"/>
          </a:xfrm>
          <a:prstGeom prst="rect">
            <a:avLst/>
          </a:prstGeom>
        </p:spPr>
      </p:pic>
    </p:spTree>
    <p:extLst>
      <p:ext uri="{BB962C8B-B14F-4D97-AF65-F5344CB8AC3E}">
        <p14:creationId xmlns:p14="http://schemas.microsoft.com/office/powerpoint/2010/main" val="283067369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 Same Side Corner Rectangle 16">
            <a:hlinkClick r:id="rId3"/>
          </p:cNvPr>
          <p:cNvSpPr/>
          <p:nvPr/>
        </p:nvSpPr>
        <p:spPr>
          <a:xfrm>
            <a:off x="4980046" y="728321"/>
            <a:ext cx="72008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LO3</a:t>
            </a:r>
            <a:endParaRPr lang="en-GB" b="1" dirty="0"/>
          </a:p>
        </p:txBody>
      </p:sp>
      <p:sp>
        <p:nvSpPr>
          <p:cNvPr id="18" name="Round Same Side Corner Rectangle 17">
            <a:hlinkClick r:id="rId4" action="ppaction://hlinkfile"/>
          </p:cNvPr>
          <p:cNvSpPr/>
          <p:nvPr/>
        </p:nvSpPr>
        <p:spPr>
          <a:xfrm>
            <a:off x="1895829" y="729839"/>
            <a:ext cx="1296144" cy="357190"/>
          </a:xfrm>
          <a:prstGeom prst="round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b="1" dirty="0" smtClean="0"/>
              <a:t>Checklist</a:t>
            </a:r>
            <a:endParaRPr lang="en-GB" b="1" dirty="0"/>
          </a:p>
        </p:txBody>
      </p:sp>
      <p:sp>
        <p:nvSpPr>
          <p:cNvPr id="11" name="Round Same Side Corner Rectangle 10">
            <a:hlinkClick r:id="rId5" action="ppaction://hlinkpres?slideindex=1&amp;slidetitle="/>
          </p:cNvPr>
          <p:cNvSpPr/>
          <p:nvPr/>
        </p:nvSpPr>
        <p:spPr>
          <a:xfrm>
            <a:off x="4199959" y="728321"/>
            <a:ext cx="72008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LO2</a:t>
            </a:r>
            <a:endParaRPr lang="en-GB" b="1" dirty="0"/>
          </a:p>
        </p:txBody>
      </p:sp>
      <p:sp>
        <p:nvSpPr>
          <p:cNvPr id="13" name="Round Same Side Corner Rectangle 12">
            <a:hlinkClick r:id="rId6" action="ppaction://hlinksldjump"/>
          </p:cNvPr>
          <p:cNvSpPr/>
          <p:nvPr/>
        </p:nvSpPr>
        <p:spPr>
          <a:xfrm>
            <a:off x="179512" y="728321"/>
            <a:ext cx="1643074" cy="357190"/>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b="1" dirty="0" smtClean="0"/>
              <a:t>Assignment</a:t>
            </a:r>
            <a:endParaRPr lang="en-GB" b="1" dirty="0"/>
          </a:p>
        </p:txBody>
      </p:sp>
      <p:sp>
        <p:nvSpPr>
          <p:cNvPr id="27" name="Round Same Side Corner Rectangle 26">
            <a:hlinkClick r:id="rId7" action="ppaction://hlinkpres?slideindex=1&amp;slidetitle="/>
          </p:cNvPr>
          <p:cNvSpPr/>
          <p:nvPr/>
        </p:nvSpPr>
        <p:spPr>
          <a:xfrm>
            <a:off x="3419872" y="728321"/>
            <a:ext cx="72008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LO1</a:t>
            </a:r>
            <a:endParaRPr lang="en-GB" b="1" dirty="0"/>
          </a:p>
        </p:txBody>
      </p:sp>
      <p:sp>
        <p:nvSpPr>
          <p:cNvPr id="3074" name="Title 1"/>
          <p:cNvSpPr>
            <a:spLocks noGrp="1"/>
          </p:cNvSpPr>
          <p:nvPr>
            <p:ph type="title"/>
          </p:nvPr>
        </p:nvSpPr>
        <p:spPr/>
        <p:txBody>
          <a:bodyPr>
            <a:normAutofit/>
          </a:bodyPr>
          <a:lstStyle/>
          <a:p>
            <a:r>
              <a:rPr lang="en-GB" sz="3600" b="1" dirty="0" smtClean="0"/>
              <a:t>Assignment Scenario</a:t>
            </a:r>
          </a:p>
        </p:txBody>
      </p:sp>
      <p:sp>
        <p:nvSpPr>
          <p:cNvPr id="5" name="Content Placeholder 1"/>
          <p:cNvSpPr>
            <a:spLocks noGrp="1"/>
          </p:cNvSpPr>
          <p:nvPr>
            <p:ph idx="4294967295"/>
          </p:nvPr>
        </p:nvSpPr>
        <p:spPr>
          <a:xfrm>
            <a:off x="215137" y="1085850"/>
            <a:ext cx="8715375" cy="5583238"/>
          </a:xfrm>
          <a:solidFill>
            <a:schemeClr val="bg1"/>
          </a:solidFill>
          <a:ln w="38100">
            <a:solidFill>
              <a:schemeClr val="accent3"/>
            </a:solidFill>
          </a:ln>
          <a:effectLst>
            <a:outerShdw blurRad="50800" dist="38100" dir="2700000" algn="tl" rotWithShape="0">
              <a:prstClr val="black">
                <a:alpha val="40000"/>
              </a:prstClr>
            </a:outerShdw>
          </a:effectLst>
        </p:spPr>
        <p:txBody>
          <a:bodyPr>
            <a:noAutofit/>
          </a:bodyPr>
          <a:lstStyle/>
          <a:p>
            <a:r>
              <a:rPr lang="en-GB" sz="1800" dirty="0" smtClean="0"/>
              <a:t>SWS </a:t>
            </a:r>
            <a:r>
              <a:rPr lang="en-GB" sz="1800" dirty="0"/>
              <a:t>have decided to update the website that clients visit to find out what services the company offers. The Managing Director thinks that the current website is poor and does not give much information. Feedback from users has been negative because they find the website boring and difficult to use and navigate around. There is currently too much text and not enough images or colour. He wants the website improved so that more people visit it and so that it gives the right impression.</a:t>
            </a:r>
          </a:p>
          <a:p>
            <a:r>
              <a:rPr lang="en-GB" sz="1800" dirty="0"/>
              <a:t>The new website must have a system of navigation that is easy to use and it must contain some interactive elements to add to the user experience. Links to external sites will allow users to get even more information. The Managing Director also wants a section where users can give feedback about what they think of the site to allow continual monitoring of its performance.</a:t>
            </a:r>
          </a:p>
          <a:p>
            <a:r>
              <a:rPr lang="en-GB" sz="1800" dirty="0"/>
              <a:t>It is important that </a:t>
            </a:r>
            <a:r>
              <a:rPr lang="en-GB" sz="1800" dirty="0" smtClean="0"/>
              <a:t>the Website produced is consistent and that every page can be changed by altering the template file (CSS) to make it easy for the company to adapt and improve the way things look. </a:t>
            </a:r>
          </a:p>
          <a:p>
            <a:r>
              <a:rPr lang="en-GB" sz="1800" dirty="0" smtClean="0"/>
              <a:t>It is also important that the website has a backup after the images for the site have been collected so the work is not lost. This should be done with everything stored in a  suitable folder location.</a:t>
            </a:r>
            <a:endParaRPr lang="en-GB" sz="1800" dirty="0"/>
          </a:p>
        </p:txBody>
      </p:sp>
      <p:sp>
        <p:nvSpPr>
          <p:cNvPr id="19" name="Round Same Side Corner Rectangle 18">
            <a:hlinkClick r:id="rId3"/>
          </p:cNvPr>
          <p:cNvSpPr/>
          <p:nvPr/>
        </p:nvSpPr>
        <p:spPr>
          <a:xfrm>
            <a:off x="5775183" y="717644"/>
            <a:ext cx="72008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LO4</a:t>
            </a:r>
            <a:endParaRPr lang="en-GB" b="1" dirty="0"/>
          </a:p>
        </p:txBody>
      </p:sp>
      <p:sp>
        <p:nvSpPr>
          <p:cNvPr id="20" name="Round Same Side Corner Rectangle 19">
            <a:hlinkClick r:id="rId3"/>
          </p:cNvPr>
          <p:cNvSpPr/>
          <p:nvPr/>
        </p:nvSpPr>
        <p:spPr>
          <a:xfrm>
            <a:off x="6540220" y="717644"/>
            <a:ext cx="72008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LO5</a:t>
            </a:r>
            <a:endParaRPr lang="en-GB" b="1" dirty="0"/>
          </a:p>
        </p:txBody>
      </p:sp>
      <p:sp>
        <p:nvSpPr>
          <p:cNvPr id="21" name="Round Same Side Corner Rectangle 20">
            <a:hlinkClick r:id="rId3"/>
          </p:cNvPr>
          <p:cNvSpPr/>
          <p:nvPr/>
        </p:nvSpPr>
        <p:spPr>
          <a:xfrm>
            <a:off x="7320307" y="717644"/>
            <a:ext cx="72008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LO6</a:t>
            </a:r>
            <a:endParaRPr lang="en-GB" b="1" dirty="0"/>
          </a:p>
        </p:txBody>
      </p:sp>
      <p:sp>
        <p:nvSpPr>
          <p:cNvPr id="22" name="Round Same Side Corner Rectangle 21">
            <a:hlinkClick r:id="rId3"/>
          </p:cNvPr>
          <p:cNvSpPr/>
          <p:nvPr/>
        </p:nvSpPr>
        <p:spPr>
          <a:xfrm>
            <a:off x="8100392" y="717644"/>
            <a:ext cx="72008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LO7</a:t>
            </a:r>
            <a:endParaRPr lang="en-GB" b="1" dirty="0"/>
          </a:p>
        </p:txBody>
      </p:sp>
    </p:spTree>
    <p:extLst>
      <p:ext uri="{BB962C8B-B14F-4D97-AF65-F5344CB8AC3E}">
        <p14:creationId xmlns:p14="http://schemas.microsoft.com/office/powerpoint/2010/main" val="3641793096"/>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Learning Outcome 2 – Assignment</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2047065992"/>
              </p:ext>
            </p:extLst>
          </p:nvPr>
        </p:nvGraphicFramePr>
        <p:xfrm>
          <a:off x="6408514" y="2060848"/>
          <a:ext cx="2411958" cy="3786427"/>
        </p:xfrm>
        <a:graphic>
          <a:graphicData uri="http://schemas.openxmlformats.org/drawingml/2006/table">
            <a:tbl>
              <a:tblPr firstRow="1" firstCol="1" lastRow="1" lastCol="1" bandRow="1" bandCol="1">
                <a:tableStyleId>{2D5ABB26-0587-4C30-8999-92F81FD0307C}</a:tableStyleId>
              </a:tblPr>
              <a:tblGrid>
                <a:gridCol w="2411958"/>
              </a:tblGrid>
              <a:tr h="357427">
                <a:tc>
                  <a:txBody>
                    <a:bodyPr/>
                    <a:lstStyle/>
                    <a:p>
                      <a:pPr>
                        <a:spcAft>
                          <a:spcPts val="0"/>
                        </a:spcAft>
                      </a:pPr>
                      <a:endParaRPr lang="en-GB" sz="105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399918">
                <a:tc>
                  <a:txBody>
                    <a:bodyPr/>
                    <a:lstStyle/>
                    <a:p>
                      <a:pPr marL="177800" indent="-177800" algn="l">
                        <a:spcAft>
                          <a:spcPts val="0"/>
                        </a:spcAft>
                        <a:buFontTx/>
                        <a:buBlip>
                          <a:blip r:embed="rId3"/>
                        </a:buBlip>
                      </a:pPr>
                      <a:endParaRPr lang="en-GB" sz="1400" dirty="0" smtClean="0">
                        <a:effectLst/>
                        <a:latin typeface="Calibri" pitchFamily="34" charset="0"/>
                        <a:ea typeface="Times New Roman"/>
                        <a:cs typeface="Calibri" pitchFamily="34" charset="0"/>
                      </a:endParaRPr>
                    </a:p>
                    <a:p>
                      <a:pPr marL="177800" indent="-177800" algn="l">
                        <a:spcAft>
                          <a:spcPts val="600"/>
                        </a:spcAft>
                        <a:buFontTx/>
                        <a:buBlip>
                          <a:blip r:embed="rId3"/>
                        </a:buBlip>
                      </a:pPr>
                      <a:r>
                        <a:rPr lang="en-GB" sz="1600" baseline="0" dirty="0" smtClean="0">
                          <a:effectLst/>
                          <a:latin typeface="Calibri" pitchFamily="34" charset="0"/>
                          <a:ea typeface="Times New Roman"/>
                          <a:cs typeface="Calibri" pitchFamily="34" charset="0"/>
                        </a:rPr>
                        <a:t>Folder structures</a:t>
                      </a:r>
                    </a:p>
                    <a:p>
                      <a:pPr marL="177800" indent="-177800" algn="l">
                        <a:spcAft>
                          <a:spcPts val="600"/>
                        </a:spcAft>
                        <a:buFontTx/>
                        <a:buBlip>
                          <a:blip r:embed="rId3"/>
                        </a:buBlip>
                      </a:pPr>
                      <a:r>
                        <a:rPr lang="en-GB" sz="1600" baseline="0" dirty="0" smtClean="0">
                          <a:effectLst/>
                          <a:latin typeface="Calibri" pitchFamily="34" charset="0"/>
                          <a:ea typeface="Times New Roman"/>
                          <a:cs typeface="Calibri" pitchFamily="34" charset="0"/>
                        </a:rPr>
                        <a:t>Choice of images</a:t>
                      </a:r>
                    </a:p>
                    <a:p>
                      <a:pPr marL="177800" indent="-177800" algn="l">
                        <a:spcAft>
                          <a:spcPts val="600"/>
                        </a:spcAft>
                        <a:buFontTx/>
                        <a:buBlip>
                          <a:blip r:embed="rId3"/>
                        </a:buBlip>
                      </a:pPr>
                      <a:r>
                        <a:rPr lang="en-GB" sz="1600" baseline="0" dirty="0" smtClean="0">
                          <a:effectLst/>
                          <a:latin typeface="Calibri" pitchFamily="34" charset="0"/>
                          <a:ea typeface="Times New Roman"/>
                          <a:cs typeface="Calibri" pitchFamily="34" charset="0"/>
                        </a:rPr>
                        <a:t>Optimising images for loading</a:t>
                      </a:r>
                    </a:p>
                    <a:p>
                      <a:pPr marL="177800" indent="-177800" algn="l">
                        <a:spcAft>
                          <a:spcPts val="600"/>
                        </a:spcAft>
                        <a:buFontTx/>
                        <a:buBlip>
                          <a:blip r:embed="rId3"/>
                        </a:buBlip>
                      </a:pPr>
                      <a:r>
                        <a:rPr lang="en-GB" sz="1600" baseline="0" dirty="0" smtClean="0">
                          <a:effectLst/>
                          <a:latin typeface="Calibri" pitchFamily="34" charset="0"/>
                          <a:ea typeface="Times New Roman"/>
                          <a:cs typeface="Calibri" pitchFamily="34" charset="0"/>
                        </a:rPr>
                        <a:t>Scaled to fit purpose</a:t>
                      </a:r>
                    </a:p>
                    <a:p>
                      <a:pPr marL="177800" indent="-177800" algn="l">
                        <a:spcAft>
                          <a:spcPts val="600"/>
                        </a:spcAft>
                        <a:buFontTx/>
                        <a:buBlip>
                          <a:blip r:embed="rId3"/>
                        </a:buBlip>
                      </a:pPr>
                      <a:r>
                        <a:rPr lang="en-GB" sz="1600" baseline="0" dirty="0" smtClean="0">
                          <a:effectLst/>
                          <a:latin typeface="Calibri" pitchFamily="34" charset="0"/>
                          <a:ea typeface="Times New Roman"/>
                          <a:cs typeface="Calibri" pitchFamily="34" charset="0"/>
                        </a:rPr>
                        <a:t>Suitable navigation</a:t>
                      </a:r>
                    </a:p>
                    <a:p>
                      <a:pPr marL="177800" indent="-177800" algn="l">
                        <a:spcAft>
                          <a:spcPts val="600"/>
                        </a:spcAft>
                        <a:buFontTx/>
                        <a:buBlip>
                          <a:blip r:embed="rId3"/>
                        </a:buBlip>
                      </a:pPr>
                      <a:r>
                        <a:rPr lang="en-GB" sz="1600" baseline="0" dirty="0" smtClean="0">
                          <a:effectLst/>
                          <a:latin typeface="Calibri" pitchFamily="34" charset="0"/>
                          <a:ea typeface="Times New Roman"/>
                          <a:cs typeface="Calibri" pitchFamily="34" charset="0"/>
                        </a:rPr>
                        <a:t>Secure backups</a:t>
                      </a:r>
                    </a:p>
                    <a:p>
                      <a:pPr marL="177800" indent="-177800" algn="l">
                        <a:spcAft>
                          <a:spcPts val="600"/>
                        </a:spcAft>
                        <a:buFontTx/>
                        <a:buBlip>
                          <a:blip r:embed="rId3"/>
                        </a:buBlip>
                      </a:pPr>
                      <a:r>
                        <a:rPr lang="en-GB" sz="1600" baseline="0" dirty="0" smtClean="0">
                          <a:solidFill>
                            <a:srgbClr val="FF0000"/>
                          </a:solidFill>
                          <a:effectLst/>
                          <a:latin typeface="Calibri" pitchFamily="34" charset="0"/>
                          <a:ea typeface="Times New Roman"/>
                          <a:cs typeface="Calibri" pitchFamily="34" charset="0"/>
                        </a:rPr>
                        <a:t>Appropriateness of layout</a:t>
                      </a:r>
                    </a:p>
                    <a:p>
                      <a:pPr marL="177800" indent="-177800" algn="l">
                        <a:spcAft>
                          <a:spcPts val="600"/>
                        </a:spcAft>
                        <a:buFontTx/>
                        <a:buBlip>
                          <a:blip r:embed="rId3"/>
                        </a:buBlip>
                      </a:pPr>
                      <a:r>
                        <a:rPr lang="en-GB" sz="1600" baseline="0" dirty="0" smtClean="0">
                          <a:solidFill>
                            <a:schemeClr val="tx2">
                              <a:lumMod val="60000"/>
                              <a:lumOff val="40000"/>
                            </a:schemeClr>
                          </a:solidFill>
                          <a:effectLst/>
                          <a:latin typeface="Calibri" pitchFamily="34" charset="0"/>
                          <a:ea typeface="Times New Roman"/>
                          <a:cs typeface="Calibri" pitchFamily="34" charset="0"/>
                        </a:rPr>
                        <a:t>In line with needs of the target audience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516216" y="2076520"/>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smtClean="0">
                <a:latin typeface="Calibri" pitchFamily="34" charset="0"/>
                <a:ea typeface="Calibri" pitchFamily="34" charset="0"/>
                <a:cs typeface="Calibri" pitchFamily="34" charset="0"/>
              </a:rPr>
              <a:t>LO2:</a:t>
            </a:r>
            <a:r>
              <a:rPr lang="en-US" sz="1600" dirty="0" smtClean="0">
                <a:latin typeface="Calibri" pitchFamily="34" charset="0"/>
                <a:ea typeface="Calibri" pitchFamily="34" charset="0"/>
                <a:cs typeface="Calibri" pitchFamily="34" charset="0"/>
              </a:rPr>
              <a:t> Be able to </a:t>
            </a:r>
            <a:r>
              <a:rPr lang="en-GB" sz="1600" dirty="0">
                <a:latin typeface="Calibri" pitchFamily="34" charset="0"/>
                <a:ea typeface="Calibri" pitchFamily="34" charset="0"/>
                <a:cs typeface="Calibri" pitchFamily="34" charset="0"/>
              </a:rPr>
              <a:t>Create multimedia webpages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a:latin typeface="Calibri" pitchFamily="34" charset="0"/>
                <a:cs typeface="Calibri" pitchFamily="34" charset="0"/>
              </a:rPr>
              <a:t>You need to complete the following tasks in order to </a:t>
            </a:r>
            <a:r>
              <a:rPr lang="en-GB" sz="1400" dirty="0" smtClean="0">
                <a:latin typeface="Calibri" pitchFamily="34" charset="0"/>
                <a:cs typeface="Calibri" pitchFamily="34" charset="0"/>
              </a:rPr>
              <a:t>help SWS create and backup the preparation for their site.</a:t>
            </a:r>
            <a:endParaRPr lang="en-GB" sz="1400" dirty="0">
              <a:latin typeface="Calibri" pitchFamily="34" charset="0"/>
              <a:cs typeface="Calibri" pitchFamily="34" charset="0"/>
            </a:endParaRPr>
          </a:p>
        </p:txBody>
      </p:sp>
      <p:graphicFrame>
        <p:nvGraphicFramePr>
          <p:cNvPr id="50" name="Table 49"/>
          <p:cNvGraphicFramePr>
            <a:graphicFrameLocks noGrp="1"/>
          </p:cNvGraphicFramePr>
          <p:nvPr>
            <p:extLst>
              <p:ext uri="{D42A27DB-BD31-4B8C-83A1-F6EECF244321}">
                <p14:modId xmlns:p14="http://schemas.microsoft.com/office/powerpoint/2010/main" val="279986825"/>
              </p:ext>
            </p:extLst>
          </p:nvPr>
        </p:nvGraphicFramePr>
        <p:xfrm>
          <a:off x="395536" y="1988840"/>
          <a:ext cx="5904656" cy="4479032"/>
        </p:xfrm>
        <a:graphic>
          <a:graphicData uri="http://schemas.openxmlformats.org/drawingml/2006/table">
            <a:tbl>
              <a:tblPr firstRow="1" bandRow="1">
                <a:tableStyleId>{2D5ABB26-0587-4C30-8999-92F81FD0307C}</a:tableStyleId>
              </a:tblPr>
              <a:tblGrid>
                <a:gridCol w="281174"/>
                <a:gridCol w="5623482"/>
              </a:tblGrid>
              <a:tr h="28803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200" b="1" kern="1200" noProof="0" dirty="0" smtClean="0">
                          <a:solidFill>
                            <a:schemeClr val="tx1"/>
                          </a:solidFill>
                          <a:effectLst/>
                          <a:latin typeface="+mn-lt"/>
                          <a:ea typeface="+mn-ea"/>
                          <a:cs typeface="+mn-cs"/>
                        </a:rPr>
                        <a:t>Assignment Tasks (P, M, D)</a:t>
                      </a:r>
                    </a:p>
                  </a:txBody>
                  <a:tcPr>
                    <a:noFill/>
                  </a:tcPr>
                </a:tc>
                <a:tc hMerge="1">
                  <a:txBody>
                    <a:bodyPr/>
                    <a:lstStyle/>
                    <a:p>
                      <a:endParaRPr lang="en-GB" dirty="0"/>
                    </a:p>
                  </a:txBody>
                  <a:tcPr/>
                </a:tc>
              </a:tr>
              <a:tr h="297110">
                <a:tc>
                  <a:txBody>
                    <a:bodyPr/>
                    <a:lstStyle/>
                    <a:p>
                      <a:pPr marL="0" indent="0" algn="ctr" rtl="0" eaLnBrk="1" latinLnBrk="0" hangingPunct="1"/>
                      <a:endParaRPr kumimoji="0" lang="en-GB" sz="1050" b="0" kern="1200" dirty="0" smtClean="0">
                        <a:solidFill>
                          <a:schemeClr val="bg1"/>
                        </a:solidFill>
                        <a:latin typeface="Calibri" pitchFamily="34" charset="0"/>
                        <a:ea typeface="+mn-ea"/>
                        <a:cs typeface="+mn-cs"/>
                      </a:endParaRPr>
                    </a:p>
                  </a:txBody>
                  <a:tcPr anchor="ctr">
                    <a:noFill/>
                  </a:tcPr>
                </a:tc>
                <a:tc rowSpan="2">
                  <a:txBody>
                    <a:bodyPr/>
                    <a:lstStyle/>
                    <a:p>
                      <a:r>
                        <a:rPr kumimoji="0" lang="en-GB" sz="1200" kern="1200" dirty="0" smtClean="0">
                          <a:solidFill>
                            <a:schemeClr val="tx1"/>
                          </a:solidFill>
                          <a:effectLst/>
                          <a:latin typeface="+mn-lt"/>
                          <a:ea typeface="+mn-ea"/>
                          <a:cs typeface="+mn-cs"/>
                        </a:rPr>
                        <a:t>To achieve a </a:t>
                      </a:r>
                      <a:r>
                        <a:rPr kumimoji="0" lang="en-GB" sz="1200" b="1" kern="1200" dirty="0" smtClean="0">
                          <a:solidFill>
                            <a:schemeClr val="tx1"/>
                          </a:solidFill>
                          <a:effectLst/>
                          <a:latin typeface="+mn-lt"/>
                          <a:ea typeface="+mn-ea"/>
                          <a:cs typeface="+mn-cs"/>
                        </a:rPr>
                        <a:t>Pass grade</a:t>
                      </a:r>
                      <a:r>
                        <a:rPr kumimoji="0" lang="en-GB" sz="1200" kern="1200" dirty="0" smtClean="0">
                          <a:solidFill>
                            <a:schemeClr val="tx1"/>
                          </a:solidFill>
                          <a:effectLst/>
                          <a:latin typeface="+mn-lt"/>
                          <a:ea typeface="+mn-ea"/>
                          <a:cs typeface="+mn-cs"/>
                        </a:rPr>
                        <a:t>:</a:t>
                      </a:r>
                    </a:p>
                    <a:p>
                      <a:pPr lvl="0"/>
                      <a:r>
                        <a:rPr kumimoji="0" lang="en-GB" sz="1200" kern="1200" dirty="0" smtClean="0">
                          <a:solidFill>
                            <a:schemeClr val="tx1"/>
                          </a:solidFill>
                          <a:effectLst/>
                          <a:latin typeface="+mn-lt"/>
                          <a:ea typeface="+mn-ea"/>
                          <a:cs typeface="+mn-cs"/>
                        </a:rPr>
                        <a:t>Candidates will show basic competence in producing webpages containing text and a minimum of five different images, using a basic template they have created themselves. </a:t>
                      </a:r>
                    </a:p>
                    <a:p>
                      <a:pPr lvl="0"/>
                      <a:r>
                        <a:rPr kumimoji="0" lang="en-GB" sz="1200" kern="1200" dirty="0" smtClean="0">
                          <a:solidFill>
                            <a:schemeClr val="tx1"/>
                          </a:solidFill>
                          <a:effectLst/>
                          <a:latin typeface="+mn-lt"/>
                          <a:ea typeface="+mn-ea"/>
                          <a:cs typeface="+mn-cs"/>
                        </a:rPr>
                        <a:t>There may be errors in the text, but meaning will be clear. Images must be suitable for purpose. A method of navigation to all pages must be evident. Web pages are printed from a web browser, some content may be missing. Candidates will produce screenshot evidence showing a basic directory structure. Directory and filenames may not always be suitable. Backup may not be evident.</a:t>
                      </a:r>
                    </a:p>
                    <a:p>
                      <a:pPr lvl="0"/>
                      <a:endParaRPr kumimoji="0" lang="en-GB" sz="500" kern="1200" dirty="0" smtClean="0">
                        <a:solidFill>
                          <a:schemeClr val="tx1"/>
                        </a:solidFill>
                        <a:effectLst/>
                        <a:latin typeface="+mn-lt"/>
                        <a:ea typeface="+mn-ea"/>
                        <a:cs typeface="+mn-cs"/>
                      </a:endParaRPr>
                    </a:p>
                    <a:p>
                      <a:r>
                        <a:rPr kumimoji="0" lang="en-GB" sz="1200" kern="1200" dirty="0" smtClean="0">
                          <a:solidFill>
                            <a:schemeClr val="tx1"/>
                          </a:solidFill>
                          <a:effectLst/>
                          <a:latin typeface="+mn-lt"/>
                          <a:ea typeface="+mn-ea"/>
                          <a:cs typeface="+mn-cs"/>
                        </a:rPr>
                        <a:t>To achieve a </a:t>
                      </a:r>
                      <a:r>
                        <a:rPr kumimoji="0" lang="en-GB" sz="1200" b="1" kern="1200" dirty="0" smtClean="0">
                          <a:solidFill>
                            <a:schemeClr val="tx1"/>
                          </a:solidFill>
                          <a:effectLst/>
                          <a:latin typeface="+mn-lt"/>
                          <a:ea typeface="+mn-ea"/>
                          <a:cs typeface="+mn-cs"/>
                        </a:rPr>
                        <a:t>Merit grade</a:t>
                      </a:r>
                      <a:r>
                        <a:rPr kumimoji="0" lang="en-GB" sz="1200" kern="1200" dirty="0" smtClean="0">
                          <a:solidFill>
                            <a:schemeClr val="tx1"/>
                          </a:solidFill>
                          <a:effectLst/>
                          <a:latin typeface="+mn-lt"/>
                          <a:ea typeface="+mn-ea"/>
                          <a:cs typeface="+mn-cs"/>
                        </a:rPr>
                        <a:t>:</a:t>
                      </a:r>
                    </a:p>
                    <a:p>
                      <a:pPr lvl="0"/>
                      <a:r>
                        <a:rPr kumimoji="0" lang="en-GB" sz="1200" kern="1200" dirty="0" smtClean="0">
                          <a:solidFill>
                            <a:schemeClr val="tx1"/>
                          </a:solidFill>
                          <a:effectLst/>
                          <a:latin typeface="+mn-lt"/>
                          <a:ea typeface="+mn-ea"/>
                          <a:cs typeface="+mn-cs"/>
                        </a:rPr>
                        <a:t>Candidates will produce webpages with appropriate styles applied for headings and body text, using either a template they have made or </a:t>
                      </a:r>
                      <a:r>
                        <a:rPr kumimoji="0" lang="en-GB" sz="1200" kern="1200" dirty="0" err="1" smtClean="0">
                          <a:solidFill>
                            <a:schemeClr val="tx1"/>
                          </a:solidFill>
                          <a:effectLst/>
                          <a:latin typeface="+mn-lt"/>
                          <a:ea typeface="+mn-ea"/>
                          <a:cs typeface="+mn-cs"/>
                        </a:rPr>
                        <a:t>css</a:t>
                      </a:r>
                      <a:r>
                        <a:rPr kumimoji="0" lang="en-GB" sz="1200" kern="1200" dirty="0" smtClean="0">
                          <a:solidFill>
                            <a:schemeClr val="tx1"/>
                          </a:solidFill>
                          <a:effectLst/>
                          <a:latin typeface="+mn-lt"/>
                          <a:ea typeface="+mn-ea"/>
                          <a:cs typeface="+mn-cs"/>
                        </a:rPr>
                        <a:t>. Meaning will be clear but there may be some errors. Some use will be made of tables. A range of suitable images will be evident. Image optimisation will be evidenced in the form of a screenshot which clearly shows image size has been altered for some image files. Images will be of good quality and scaled in proportion. A method of navigation to all pages must be evident. Webpages are printed from a web browser. </a:t>
                      </a:r>
                    </a:p>
                    <a:p>
                      <a:pPr lvl="0"/>
                      <a:r>
                        <a:rPr kumimoji="0" lang="en-GB" sz="1200" kern="1200" dirty="0" smtClean="0">
                          <a:solidFill>
                            <a:schemeClr val="tx1"/>
                          </a:solidFill>
                          <a:effectLst/>
                          <a:latin typeface="+mn-lt"/>
                          <a:ea typeface="+mn-ea"/>
                          <a:cs typeface="+mn-cs"/>
                        </a:rPr>
                        <a:t>Candidates will produce screenshot evidence showing a sound directory structure. Directory and filenames will be accurate. Some backup procedures will be evidenced in the form of screenshots.</a:t>
                      </a:r>
                      <a:endParaRPr kumimoji="0" lang="en-GB" sz="900" kern="1200" dirty="0" smtClean="0">
                        <a:solidFill>
                          <a:schemeClr val="tx1"/>
                        </a:solidFill>
                        <a:effectLst/>
                        <a:latin typeface="+mn-lt"/>
                        <a:ea typeface="+mn-ea"/>
                        <a:cs typeface="+mn-cs"/>
                      </a:endParaRPr>
                    </a:p>
                  </a:txBody>
                  <a:tcPr/>
                </a:tc>
              </a:tr>
              <a:tr h="300675">
                <a:tc>
                  <a:txBody>
                    <a:bodyPr/>
                    <a:lstStyle/>
                    <a:p>
                      <a:pPr marL="0" indent="0" algn="ctr" rtl="0" eaLnBrk="1" latinLnBrk="0" hangingPunct="1"/>
                      <a:r>
                        <a:rPr kumimoji="0" lang="en-GB" sz="1050" b="0" kern="1200" dirty="0" smtClean="0">
                          <a:solidFill>
                            <a:schemeClr val="bg1"/>
                          </a:solidFill>
                          <a:latin typeface="Calibri" pitchFamily="34" charset="0"/>
                          <a:ea typeface="+mn-ea"/>
                          <a:cs typeface="+mn-cs"/>
                        </a:rPr>
                        <a:t>1</a:t>
                      </a:r>
                    </a:p>
                  </a:txBody>
                  <a:tcPr anchor="ctr">
                    <a:solidFill>
                      <a:schemeClr val="bg1"/>
                    </a:solidFill>
                  </a:tcPr>
                </a:tc>
                <a:tc vMerge="1">
                  <a:txBody>
                    <a:bodyPr/>
                    <a:lstStyle/>
                    <a:p>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bl>
          </a:graphicData>
        </a:graphic>
      </p:graphicFrame>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95536" y="2492896"/>
            <a:ext cx="139732" cy="139732"/>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99820" y="2996917"/>
            <a:ext cx="139732" cy="139732"/>
          </a:xfrm>
          <a:prstGeom prst="rect">
            <a:avLst/>
          </a:prstGeom>
        </p:spPr>
      </p:pic>
      <p:pic>
        <p:nvPicPr>
          <p:cNvPr id="33" name="Picture 3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95536" y="4441396"/>
            <a:ext cx="139732" cy="139732"/>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95536" y="5881556"/>
            <a:ext cx="139732" cy="139732"/>
          </a:xfrm>
          <a:prstGeom prst="rect">
            <a:avLst/>
          </a:prstGeom>
        </p:spPr>
      </p:pic>
    </p:spTree>
    <p:extLst>
      <p:ext uri="{BB962C8B-B14F-4D97-AF65-F5344CB8AC3E}">
        <p14:creationId xmlns:p14="http://schemas.microsoft.com/office/powerpoint/2010/main" val="264377662"/>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Learning Outcome 2 – Assignment</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1527206247"/>
              </p:ext>
            </p:extLst>
          </p:nvPr>
        </p:nvGraphicFramePr>
        <p:xfrm>
          <a:off x="6408514" y="2060848"/>
          <a:ext cx="2411958" cy="3755947"/>
        </p:xfrm>
        <a:graphic>
          <a:graphicData uri="http://schemas.openxmlformats.org/drawingml/2006/table">
            <a:tbl>
              <a:tblPr firstRow="1" firstCol="1" lastRow="1" lastCol="1" bandRow="1" bandCol="1">
                <a:tableStyleId>{2D5ABB26-0587-4C30-8999-92F81FD0307C}</a:tableStyleId>
              </a:tblPr>
              <a:tblGrid>
                <a:gridCol w="2411958"/>
              </a:tblGrid>
              <a:tr h="357427">
                <a:tc>
                  <a:txBody>
                    <a:bodyPr/>
                    <a:lstStyle/>
                    <a:p>
                      <a:pPr>
                        <a:spcAft>
                          <a:spcPts val="0"/>
                        </a:spcAft>
                      </a:pPr>
                      <a:endParaRPr lang="en-GB" sz="100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399918">
                <a:tc>
                  <a:txBody>
                    <a:bodyPr/>
                    <a:lstStyle/>
                    <a:p>
                      <a:pPr marL="177800" indent="-177800" algn="l">
                        <a:spcAft>
                          <a:spcPts val="0"/>
                        </a:spcAft>
                        <a:buFontTx/>
                        <a:buBlip>
                          <a:blip r:embed="rId3"/>
                        </a:buBlip>
                      </a:pPr>
                      <a:endParaRPr lang="en-GB" sz="1200" dirty="0" smtClean="0">
                        <a:effectLst/>
                        <a:latin typeface="Calibri" pitchFamily="34" charset="0"/>
                        <a:ea typeface="Times New Roman"/>
                        <a:cs typeface="Calibri" pitchFamily="34" charset="0"/>
                      </a:endParaRPr>
                    </a:p>
                    <a:p>
                      <a:pPr marL="177800" indent="-177800" algn="l">
                        <a:spcAft>
                          <a:spcPts val="600"/>
                        </a:spcAft>
                        <a:buFontTx/>
                        <a:buBlip>
                          <a:blip r:embed="rId3"/>
                        </a:buBlip>
                      </a:pPr>
                      <a:r>
                        <a:rPr lang="en-GB" sz="1600" baseline="0" dirty="0" smtClean="0">
                          <a:effectLst/>
                          <a:latin typeface="Calibri" pitchFamily="34" charset="0"/>
                          <a:ea typeface="Times New Roman"/>
                          <a:cs typeface="Calibri" pitchFamily="34" charset="0"/>
                        </a:rPr>
                        <a:t>Folder structures</a:t>
                      </a:r>
                    </a:p>
                    <a:p>
                      <a:pPr marL="177800" indent="-177800" algn="l">
                        <a:spcAft>
                          <a:spcPts val="600"/>
                        </a:spcAft>
                        <a:buFontTx/>
                        <a:buBlip>
                          <a:blip r:embed="rId3"/>
                        </a:buBlip>
                      </a:pPr>
                      <a:r>
                        <a:rPr lang="en-GB" sz="1600" baseline="0" dirty="0" smtClean="0">
                          <a:effectLst/>
                          <a:latin typeface="Calibri" pitchFamily="34" charset="0"/>
                          <a:ea typeface="Times New Roman"/>
                          <a:cs typeface="Calibri" pitchFamily="34" charset="0"/>
                        </a:rPr>
                        <a:t>Choice of images</a:t>
                      </a:r>
                    </a:p>
                    <a:p>
                      <a:pPr marL="177800" indent="-177800" algn="l">
                        <a:spcAft>
                          <a:spcPts val="600"/>
                        </a:spcAft>
                        <a:buFontTx/>
                        <a:buBlip>
                          <a:blip r:embed="rId3"/>
                        </a:buBlip>
                      </a:pPr>
                      <a:r>
                        <a:rPr lang="en-GB" sz="1600" baseline="0" dirty="0" smtClean="0">
                          <a:effectLst/>
                          <a:latin typeface="Calibri" pitchFamily="34" charset="0"/>
                          <a:ea typeface="Times New Roman"/>
                          <a:cs typeface="Calibri" pitchFamily="34" charset="0"/>
                        </a:rPr>
                        <a:t>Optimising images for loading</a:t>
                      </a:r>
                    </a:p>
                    <a:p>
                      <a:pPr marL="177800" indent="-177800" algn="l">
                        <a:spcAft>
                          <a:spcPts val="600"/>
                        </a:spcAft>
                        <a:buFontTx/>
                        <a:buBlip>
                          <a:blip r:embed="rId3"/>
                        </a:buBlip>
                      </a:pPr>
                      <a:r>
                        <a:rPr lang="en-GB" sz="1600" baseline="0" dirty="0" smtClean="0">
                          <a:effectLst/>
                          <a:latin typeface="Calibri" pitchFamily="34" charset="0"/>
                          <a:ea typeface="Times New Roman"/>
                          <a:cs typeface="Calibri" pitchFamily="34" charset="0"/>
                        </a:rPr>
                        <a:t>Scaled to fit purpose</a:t>
                      </a:r>
                    </a:p>
                    <a:p>
                      <a:pPr marL="177800" indent="-177800" algn="l">
                        <a:spcAft>
                          <a:spcPts val="600"/>
                        </a:spcAft>
                        <a:buFontTx/>
                        <a:buBlip>
                          <a:blip r:embed="rId3"/>
                        </a:buBlip>
                      </a:pPr>
                      <a:r>
                        <a:rPr lang="en-GB" sz="1600" baseline="0" dirty="0" smtClean="0">
                          <a:effectLst/>
                          <a:latin typeface="Calibri" pitchFamily="34" charset="0"/>
                          <a:ea typeface="Times New Roman"/>
                          <a:cs typeface="Calibri" pitchFamily="34" charset="0"/>
                        </a:rPr>
                        <a:t>Suitable navigation</a:t>
                      </a:r>
                    </a:p>
                    <a:p>
                      <a:pPr marL="177800" indent="-177800" algn="l">
                        <a:spcAft>
                          <a:spcPts val="600"/>
                        </a:spcAft>
                        <a:buFontTx/>
                        <a:buBlip>
                          <a:blip r:embed="rId3"/>
                        </a:buBlip>
                      </a:pPr>
                      <a:r>
                        <a:rPr lang="en-GB" sz="1600" baseline="0" dirty="0" smtClean="0">
                          <a:effectLst/>
                          <a:latin typeface="Calibri" pitchFamily="34" charset="0"/>
                          <a:ea typeface="Times New Roman"/>
                          <a:cs typeface="Calibri" pitchFamily="34" charset="0"/>
                        </a:rPr>
                        <a:t>Secure backups</a:t>
                      </a:r>
                    </a:p>
                    <a:p>
                      <a:pPr marL="177800" indent="-177800" algn="l">
                        <a:spcAft>
                          <a:spcPts val="600"/>
                        </a:spcAft>
                        <a:buFontTx/>
                        <a:buBlip>
                          <a:blip r:embed="rId3"/>
                        </a:buBlip>
                      </a:pPr>
                      <a:r>
                        <a:rPr lang="en-GB" sz="1600" baseline="0" dirty="0" smtClean="0">
                          <a:solidFill>
                            <a:srgbClr val="FF0000"/>
                          </a:solidFill>
                          <a:effectLst/>
                          <a:latin typeface="Calibri" pitchFamily="34" charset="0"/>
                          <a:ea typeface="Times New Roman"/>
                          <a:cs typeface="Calibri" pitchFamily="34" charset="0"/>
                        </a:rPr>
                        <a:t>Appropriateness of layout</a:t>
                      </a:r>
                    </a:p>
                    <a:p>
                      <a:pPr marL="177800" indent="-177800" algn="l">
                        <a:spcAft>
                          <a:spcPts val="600"/>
                        </a:spcAft>
                        <a:buFontTx/>
                        <a:buBlip>
                          <a:blip r:embed="rId3"/>
                        </a:buBlip>
                      </a:pPr>
                      <a:r>
                        <a:rPr lang="en-GB" sz="1600" baseline="0" dirty="0" smtClean="0">
                          <a:solidFill>
                            <a:schemeClr val="tx2">
                              <a:lumMod val="60000"/>
                              <a:lumOff val="40000"/>
                            </a:schemeClr>
                          </a:solidFill>
                          <a:effectLst/>
                          <a:latin typeface="Calibri" pitchFamily="34" charset="0"/>
                          <a:ea typeface="Times New Roman"/>
                          <a:cs typeface="Calibri" pitchFamily="34" charset="0"/>
                        </a:rPr>
                        <a:t>In line with needs of the target audience</a:t>
                      </a:r>
                      <a:endParaRPr lang="en-GB" sz="1200" dirty="0">
                        <a:effectLst/>
                        <a:latin typeface="Calibri" pitchFamily="34" charset="0"/>
                        <a:ea typeface="Times New Roman"/>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516216" y="2076520"/>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smtClean="0">
                <a:latin typeface="Calibri" pitchFamily="34" charset="0"/>
                <a:ea typeface="Calibri" pitchFamily="34" charset="0"/>
                <a:cs typeface="Calibri" pitchFamily="34" charset="0"/>
              </a:rPr>
              <a:t>LO2:</a:t>
            </a:r>
            <a:r>
              <a:rPr lang="en-US" sz="1600" dirty="0" smtClean="0">
                <a:latin typeface="Calibri" pitchFamily="34" charset="0"/>
                <a:ea typeface="Calibri" pitchFamily="34" charset="0"/>
                <a:cs typeface="Calibri" pitchFamily="34" charset="0"/>
              </a:rPr>
              <a:t> Be able to </a:t>
            </a:r>
            <a:r>
              <a:rPr lang="en-GB" sz="1600" dirty="0">
                <a:latin typeface="Calibri" pitchFamily="34" charset="0"/>
                <a:ea typeface="Calibri" pitchFamily="34" charset="0"/>
                <a:cs typeface="Calibri" pitchFamily="34" charset="0"/>
              </a:rPr>
              <a:t>Create multimedia webpages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a:latin typeface="Calibri" pitchFamily="34" charset="0"/>
                <a:cs typeface="Calibri" pitchFamily="34" charset="0"/>
              </a:rPr>
              <a:t>You need to complete the following tasks in order to </a:t>
            </a:r>
            <a:r>
              <a:rPr lang="en-GB" sz="1400" dirty="0" smtClean="0">
                <a:latin typeface="Calibri" pitchFamily="34" charset="0"/>
                <a:cs typeface="Calibri" pitchFamily="34" charset="0"/>
              </a:rPr>
              <a:t>help SWS create and backup the preparation for their site.</a:t>
            </a:r>
            <a:endParaRPr lang="en-GB" sz="1400" dirty="0">
              <a:latin typeface="Calibri" pitchFamily="34" charset="0"/>
              <a:cs typeface="Calibri" pitchFamily="34" charset="0"/>
            </a:endParaRPr>
          </a:p>
        </p:txBody>
      </p:sp>
      <p:graphicFrame>
        <p:nvGraphicFramePr>
          <p:cNvPr id="50" name="Table 49"/>
          <p:cNvGraphicFramePr>
            <a:graphicFrameLocks noGrp="1"/>
          </p:cNvGraphicFramePr>
          <p:nvPr>
            <p:extLst>
              <p:ext uri="{D42A27DB-BD31-4B8C-83A1-F6EECF244321}">
                <p14:modId xmlns:p14="http://schemas.microsoft.com/office/powerpoint/2010/main" val="1416652877"/>
              </p:ext>
            </p:extLst>
          </p:nvPr>
        </p:nvGraphicFramePr>
        <p:xfrm>
          <a:off x="395536" y="1988840"/>
          <a:ext cx="5904656" cy="3718560"/>
        </p:xfrm>
        <a:graphic>
          <a:graphicData uri="http://schemas.openxmlformats.org/drawingml/2006/table">
            <a:tbl>
              <a:tblPr firstRow="1" bandRow="1">
                <a:tableStyleId>{2D5ABB26-0587-4C30-8999-92F81FD0307C}</a:tableStyleId>
              </a:tblPr>
              <a:tblGrid>
                <a:gridCol w="281174"/>
                <a:gridCol w="5623482"/>
              </a:tblGrid>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kern="1200" dirty="0" smtClean="0">
                          <a:solidFill>
                            <a:schemeClr val="tx1"/>
                          </a:solidFill>
                          <a:effectLst/>
                          <a:latin typeface="+mn-lt"/>
                          <a:ea typeface="+mn-ea"/>
                          <a:cs typeface="+mn-cs"/>
                        </a:rPr>
                        <a:t>To achieve a </a:t>
                      </a:r>
                      <a:r>
                        <a:rPr kumimoji="0" lang="en-GB" sz="1400" b="1" kern="1200" dirty="0" smtClean="0">
                          <a:solidFill>
                            <a:schemeClr val="tx1"/>
                          </a:solidFill>
                          <a:effectLst/>
                          <a:latin typeface="+mn-lt"/>
                          <a:ea typeface="+mn-ea"/>
                          <a:cs typeface="+mn-cs"/>
                        </a:rPr>
                        <a:t>Distinction Grade</a:t>
                      </a:r>
                      <a:r>
                        <a:rPr kumimoji="0" lang="en-GB" sz="1400" kern="1200" dirty="0" smtClean="0">
                          <a:solidFill>
                            <a:schemeClr val="tx1"/>
                          </a:solidFill>
                          <a:effectLst/>
                          <a:latin typeface="+mn-lt"/>
                          <a:ea typeface="+mn-ea"/>
                          <a:cs typeface="+mn-cs"/>
                        </a:rPr>
                        <a:t>:</a:t>
                      </a:r>
                    </a:p>
                    <a:p>
                      <a:r>
                        <a:rPr kumimoji="0" lang="en-GB" sz="1400" kern="1200" dirty="0" smtClean="0">
                          <a:solidFill>
                            <a:schemeClr val="tx1"/>
                          </a:solidFill>
                          <a:effectLst/>
                          <a:latin typeface="+mn-lt"/>
                          <a:ea typeface="+mn-ea"/>
                          <a:cs typeface="+mn-cs"/>
                        </a:rPr>
                        <a:t>Candidates will produce high quality web pages using CSS. </a:t>
                      </a:r>
                    </a:p>
                    <a:p>
                      <a:r>
                        <a:rPr kumimoji="0" lang="en-GB" sz="1400" kern="1200" dirty="0" smtClean="0">
                          <a:solidFill>
                            <a:schemeClr val="tx1"/>
                          </a:solidFill>
                          <a:effectLst/>
                          <a:latin typeface="+mn-lt"/>
                          <a:ea typeface="+mn-ea"/>
                          <a:cs typeface="+mn-cs"/>
                        </a:rPr>
                        <a:t>Meaning will be clear and there will be minimal textual errors. </a:t>
                      </a:r>
                    </a:p>
                    <a:p>
                      <a:r>
                        <a:rPr kumimoji="0" lang="en-GB" sz="1400" kern="1200" dirty="0" smtClean="0">
                          <a:solidFill>
                            <a:schemeClr val="tx1"/>
                          </a:solidFill>
                          <a:effectLst/>
                          <a:latin typeface="+mn-lt"/>
                          <a:ea typeface="+mn-ea"/>
                          <a:cs typeface="+mn-cs"/>
                        </a:rPr>
                        <a:t>Tables will be used throughout to aid with the layout of different components.</a:t>
                      </a:r>
                    </a:p>
                    <a:p>
                      <a:r>
                        <a:rPr kumimoji="0" lang="en-GB" sz="1400" kern="1200" dirty="0" smtClean="0">
                          <a:solidFill>
                            <a:schemeClr val="tx1"/>
                          </a:solidFill>
                          <a:effectLst/>
                          <a:latin typeface="+mn-lt"/>
                          <a:ea typeface="+mn-ea"/>
                          <a:cs typeface="+mn-cs"/>
                        </a:rPr>
                        <a:t>A good range of suitable images will be evident. Image </a:t>
                      </a:r>
                    </a:p>
                    <a:p>
                      <a:r>
                        <a:rPr kumimoji="0" lang="en-GB" sz="1400" kern="1200" dirty="0" smtClean="0">
                          <a:solidFill>
                            <a:schemeClr val="tx1"/>
                          </a:solidFill>
                          <a:effectLst/>
                          <a:latin typeface="+mn-lt"/>
                          <a:ea typeface="+mn-ea"/>
                          <a:cs typeface="+mn-cs"/>
                        </a:rPr>
                        <a:t>optimisation will be evidenced in the form of a screenshot </a:t>
                      </a:r>
                    </a:p>
                    <a:p>
                      <a:r>
                        <a:rPr kumimoji="0" lang="en-GB" sz="1400" kern="1200" dirty="0" smtClean="0">
                          <a:solidFill>
                            <a:schemeClr val="tx1"/>
                          </a:solidFill>
                          <a:effectLst/>
                          <a:latin typeface="+mn-lt"/>
                          <a:ea typeface="+mn-ea"/>
                          <a:cs typeface="+mn-cs"/>
                        </a:rPr>
                        <a:t>which clearly shows image size has been altered for all files </a:t>
                      </a:r>
                    </a:p>
                    <a:p>
                      <a:r>
                        <a:rPr kumimoji="0" lang="en-GB" sz="1400" kern="1200" dirty="0" smtClean="0">
                          <a:solidFill>
                            <a:schemeClr val="tx1"/>
                          </a:solidFill>
                          <a:effectLst/>
                          <a:latin typeface="+mn-lt"/>
                          <a:ea typeface="+mn-ea"/>
                          <a:cs typeface="+mn-cs"/>
                        </a:rPr>
                        <a:t>used. Images will be of excellent quality and scaled in </a:t>
                      </a:r>
                    </a:p>
                    <a:p>
                      <a:r>
                        <a:rPr kumimoji="0" lang="en-GB" sz="1400" kern="1200" dirty="0" smtClean="0">
                          <a:solidFill>
                            <a:schemeClr val="tx1"/>
                          </a:solidFill>
                          <a:effectLst/>
                          <a:latin typeface="+mn-lt"/>
                          <a:ea typeface="+mn-ea"/>
                          <a:cs typeface="+mn-cs"/>
                        </a:rPr>
                        <a:t>proportion. </a:t>
                      </a:r>
                    </a:p>
                    <a:p>
                      <a:r>
                        <a:rPr kumimoji="0" lang="en-GB" sz="1400" kern="1200" dirty="0" smtClean="0">
                          <a:solidFill>
                            <a:schemeClr val="tx1"/>
                          </a:solidFill>
                          <a:effectLst/>
                          <a:latin typeface="+mn-lt"/>
                          <a:ea typeface="+mn-ea"/>
                          <a:cs typeface="+mn-cs"/>
                        </a:rPr>
                        <a:t>A method of navigation to all pages must be evident. </a:t>
                      </a:r>
                    </a:p>
                    <a:p>
                      <a:r>
                        <a:rPr kumimoji="0" lang="en-GB" sz="1400" kern="1200" dirty="0" smtClean="0">
                          <a:solidFill>
                            <a:schemeClr val="tx1"/>
                          </a:solidFill>
                          <a:effectLst/>
                          <a:latin typeface="+mn-lt"/>
                          <a:ea typeface="+mn-ea"/>
                          <a:cs typeface="+mn-cs"/>
                        </a:rPr>
                        <a:t>Webpages are printed from a web browser. </a:t>
                      </a:r>
                    </a:p>
                    <a:p>
                      <a:r>
                        <a:rPr kumimoji="0" lang="en-GB" sz="1400" kern="1200" dirty="0" smtClean="0">
                          <a:solidFill>
                            <a:schemeClr val="tx1"/>
                          </a:solidFill>
                          <a:effectLst/>
                          <a:latin typeface="+mn-lt"/>
                          <a:ea typeface="+mn-ea"/>
                          <a:cs typeface="+mn-cs"/>
                        </a:rPr>
                        <a:t>Whole pages will be displayed. Candidates will produce screenshot evidence showing a good directory structure. All directory and filenames will be accurate and descriptive. Full back up procedures will be evidenced in the form of screenshots.</a:t>
                      </a:r>
                      <a:endParaRPr lang="en-GB" sz="1400" dirty="0" smtClean="0">
                        <a:latin typeface="Calibri" pitchFamily="34" charset="0"/>
                      </a:endParaRPr>
                    </a:p>
                  </a:txBody>
                  <a:tcPr/>
                </a:tc>
              </a:tr>
              <a:tr h="300675">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solidFill>
                      <a:schemeClr val="bg1"/>
                    </a:solidFill>
                  </a:tcPr>
                </a:tc>
                <a:tc vMerge="1">
                  <a:txBody>
                    <a:bodyPr/>
                    <a:lstStyle/>
                    <a:p>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bl>
          </a:graphicData>
        </a:graphic>
      </p:graphicFrame>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95536" y="2276872"/>
            <a:ext cx="139732" cy="139732"/>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99820" y="2708920"/>
            <a:ext cx="139732" cy="139732"/>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95536" y="3140968"/>
            <a:ext cx="139732" cy="139732"/>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95536" y="4153364"/>
            <a:ext cx="139732" cy="139732"/>
          </a:xfrm>
          <a:prstGeom prst="rect">
            <a:avLst/>
          </a:prstGeom>
        </p:spPr>
      </p:pic>
      <p:pic>
        <p:nvPicPr>
          <p:cNvPr id="33" name="Picture 3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95536" y="4581128"/>
            <a:ext cx="139732" cy="139732"/>
          </a:xfrm>
          <a:prstGeom prst="rect">
            <a:avLst/>
          </a:prstGeom>
        </p:spPr>
      </p:pic>
    </p:spTree>
    <p:extLst>
      <p:ext uri="{BB962C8B-B14F-4D97-AF65-F5344CB8AC3E}">
        <p14:creationId xmlns:p14="http://schemas.microsoft.com/office/powerpoint/2010/main" val="1900405552"/>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Learning Outcome 2 – Task 1</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3497071003"/>
              </p:ext>
            </p:extLst>
          </p:nvPr>
        </p:nvGraphicFramePr>
        <p:xfrm>
          <a:off x="6408514" y="2060848"/>
          <a:ext cx="2411958" cy="2308147"/>
        </p:xfrm>
        <a:graphic>
          <a:graphicData uri="http://schemas.openxmlformats.org/drawingml/2006/table">
            <a:tbl>
              <a:tblPr firstRow="1" firstCol="1" lastRow="1" lastCol="1" bandRow="1" bandCol="1">
                <a:tableStyleId>{2D5ABB26-0587-4C30-8999-92F81FD0307C}</a:tableStyleId>
              </a:tblPr>
              <a:tblGrid>
                <a:gridCol w="2411958"/>
              </a:tblGrid>
              <a:tr h="357427">
                <a:tc>
                  <a:txBody>
                    <a:bodyPr/>
                    <a:lstStyle/>
                    <a:p>
                      <a:pPr>
                        <a:spcAft>
                          <a:spcPts val="0"/>
                        </a:spcAft>
                      </a:pPr>
                      <a:endParaRPr lang="en-GB" sz="120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399918">
                <a:tc>
                  <a:txBody>
                    <a:bodyPr/>
                    <a:lstStyle/>
                    <a:p>
                      <a:pPr marL="177800" indent="-177800" algn="l">
                        <a:spcAft>
                          <a:spcPts val="0"/>
                        </a:spcAft>
                        <a:buFontTx/>
                        <a:buBlip>
                          <a:blip r:embed="rId3"/>
                        </a:buBlip>
                      </a:pPr>
                      <a:endParaRPr lang="en-GB" sz="1800" dirty="0" smtClean="0">
                        <a:effectLst/>
                        <a:latin typeface="Calibri" pitchFamily="34" charset="0"/>
                        <a:ea typeface="Times New Roman"/>
                        <a:cs typeface="Calibri" pitchFamily="34" charset="0"/>
                      </a:endParaRP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2000" baseline="0" dirty="0" smtClean="0">
                          <a:solidFill>
                            <a:schemeClr val="tx1"/>
                          </a:solidFill>
                          <a:effectLst/>
                          <a:latin typeface="Calibri" pitchFamily="34" charset="0"/>
                          <a:ea typeface="Times New Roman"/>
                          <a:cs typeface="Calibri" pitchFamily="34" charset="0"/>
                        </a:rPr>
                        <a:t>Appropriate names</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2000" baseline="0" dirty="0" smtClean="0">
                          <a:solidFill>
                            <a:schemeClr val="tx1"/>
                          </a:solidFill>
                          <a:effectLst/>
                          <a:latin typeface="Calibri" pitchFamily="34" charset="0"/>
                          <a:ea typeface="Times New Roman"/>
                          <a:cs typeface="Calibri" pitchFamily="34" charset="0"/>
                        </a:rPr>
                        <a:t>Sub folders for additional content</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2000" baseline="0" dirty="0" smtClean="0">
                          <a:solidFill>
                            <a:schemeClr val="tx1"/>
                          </a:solidFill>
                          <a:effectLst/>
                          <a:latin typeface="Calibri" pitchFamily="34" charset="0"/>
                          <a:ea typeface="Times New Roman"/>
                          <a:cs typeface="Calibri" pitchFamily="34" charset="0"/>
                        </a:rPr>
                        <a:t>Main folder for the website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516216" y="2076520"/>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LO2:</a:t>
            </a:r>
            <a:r>
              <a:rPr lang="en-US" sz="1600" dirty="0">
                <a:latin typeface="Calibri" pitchFamily="34" charset="0"/>
                <a:ea typeface="Calibri" pitchFamily="34" charset="0"/>
                <a:cs typeface="Calibri" pitchFamily="34" charset="0"/>
              </a:rPr>
              <a:t> Be able to </a:t>
            </a:r>
            <a:r>
              <a:rPr lang="en-GB" sz="1600" dirty="0">
                <a:latin typeface="Calibri" pitchFamily="34" charset="0"/>
                <a:ea typeface="Calibri" pitchFamily="34" charset="0"/>
                <a:cs typeface="Calibri" pitchFamily="34" charset="0"/>
              </a:rPr>
              <a:t>Create multimedia webpages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a:latin typeface="Calibri" pitchFamily="34" charset="0"/>
                <a:cs typeface="Calibri" pitchFamily="34" charset="0"/>
              </a:rPr>
              <a:t>You need to complete the following tasks in order to help </a:t>
            </a:r>
            <a:r>
              <a:rPr lang="en-GB" sz="1400" dirty="0" smtClean="0">
                <a:latin typeface="Calibri" pitchFamily="34" charset="0"/>
                <a:cs typeface="Calibri" pitchFamily="34" charset="0"/>
              </a:rPr>
              <a:t>SWS </a:t>
            </a:r>
            <a:r>
              <a:rPr lang="en-GB" sz="1400" dirty="0">
                <a:latin typeface="Calibri" pitchFamily="34" charset="0"/>
                <a:cs typeface="Calibri" pitchFamily="34" charset="0"/>
              </a:rPr>
              <a:t>create and backup the preparation for their site.</a:t>
            </a:r>
          </a:p>
        </p:txBody>
      </p:sp>
      <p:graphicFrame>
        <p:nvGraphicFramePr>
          <p:cNvPr id="50" name="Table 49"/>
          <p:cNvGraphicFramePr>
            <a:graphicFrameLocks noGrp="1"/>
          </p:cNvGraphicFramePr>
          <p:nvPr>
            <p:extLst>
              <p:ext uri="{D42A27DB-BD31-4B8C-83A1-F6EECF244321}">
                <p14:modId xmlns:p14="http://schemas.microsoft.com/office/powerpoint/2010/main" val="1553934480"/>
              </p:ext>
            </p:extLst>
          </p:nvPr>
        </p:nvGraphicFramePr>
        <p:xfrm>
          <a:off x="395536" y="2000732"/>
          <a:ext cx="5904656" cy="3939470"/>
        </p:xfrm>
        <a:graphic>
          <a:graphicData uri="http://schemas.openxmlformats.org/drawingml/2006/table">
            <a:tbl>
              <a:tblPr firstRow="1" bandRow="1">
                <a:tableStyleId>{2D5ABB26-0587-4C30-8999-92F81FD0307C}</a:tableStyleId>
              </a:tblPr>
              <a:tblGrid>
                <a:gridCol w="281174"/>
                <a:gridCol w="5623482"/>
              </a:tblGrid>
              <a:tr h="43204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Task 1 (P, M, D)</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800" kern="1200" dirty="0" smtClean="0">
                          <a:solidFill>
                            <a:schemeClr val="tx1"/>
                          </a:solidFill>
                          <a:latin typeface="Calibri" pitchFamily="34" charset="0"/>
                          <a:ea typeface="+mn-ea"/>
                          <a:cs typeface="+mn-cs"/>
                        </a:rPr>
                        <a:t>Before the website has been</a:t>
                      </a:r>
                      <a:r>
                        <a:rPr kumimoji="0" lang="en-GB" sz="1800" kern="1200" baseline="0" dirty="0" smtClean="0">
                          <a:solidFill>
                            <a:schemeClr val="tx1"/>
                          </a:solidFill>
                          <a:latin typeface="Calibri" pitchFamily="34" charset="0"/>
                          <a:ea typeface="+mn-ea"/>
                          <a:cs typeface="+mn-cs"/>
                        </a:rPr>
                        <a:t> created, it is always good to organise files for the site into relevant folders to make it easy to link within the pages. Storing these files in appropriate locations will minimise the risk of a page loading without the images</a:t>
                      </a:r>
                      <a:endParaRPr kumimoji="0" lang="en-GB" sz="1800" kern="1200" dirty="0" smtClean="0">
                        <a:solidFill>
                          <a:schemeClr val="tx1"/>
                        </a:solidFill>
                        <a:latin typeface="Calibri"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noFill/>
                  </a:tcPr>
                </a:tc>
                <a:tc hMerge="1">
                  <a:txBody>
                    <a:bodyPr/>
                    <a:lstStyle/>
                    <a:p>
                      <a:endParaRPr lang="en-GB" dirty="0"/>
                    </a:p>
                  </a:txBody>
                  <a:tcPr/>
                </a:tc>
              </a:tr>
              <a:tr h="297110">
                <a:tc>
                  <a:txBody>
                    <a:bodyPr/>
                    <a:lstStyle/>
                    <a:p>
                      <a:pPr marL="0" indent="0" algn="ctr" rtl="0" eaLnBrk="1" latinLnBrk="0" hangingPunct="1"/>
                      <a:r>
                        <a:rPr kumimoji="0" lang="en-GB" sz="1100" b="0" kern="1200" dirty="0" smtClean="0">
                          <a:solidFill>
                            <a:schemeClr val="bg1"/>
                          </a:solidFill>
                          <a:latin typeface="Calibri" pitchFamily="34" charset="0"/>
                          <a:ea typeface="+mn-ea"/>
                          <a:cs typeface="+mn-cs"/>
                        </a:rPr>
                        <a:t>1</a:t>
                      </a:r>
                    </a:p>
                  </a:txBody>
                  <a:tcPr anchor="ctr">
                    <a:solidFill>
                      <a:schemeClr val="accent2"/>
                    </a:solidFill>
                  </a:tcPr>
                </a:tc>
                <a:tc>
                  <a:txBody>
                    <a:bodyPr/>
                    <a:lstStyle/>
                    <a:p>
                      <a:pPr algn="just">
                        <a:spcAft>
                          <a:spcPts val="0"/>
                        </a:spcAft>
                      </a:pPr>
                      <a:r>
                        <a:rPr kumimoji="0" lang="en-GB" sz="1800" kern="1200" baseline="0" dirty="0">
                          <a:solidFill>
                            <a:schemeClr val="tx1"/>
                          </a:solidFill>
                          <a:latin typeface="Calibri" pitchFamily="34" charset="0"/>
                          <a:ea typeface="+mn-ea"/>
                          <a:cs typeface="+mn-cs"/>
                        </a:rPr>
                        <a:t>Evidence showing a suitable folder structure with components stored</a:t>
                      </a:r>
                    </a:p>
                  </a:txBody>
                  <a:tcPr marL="68580" marR="68580" marT="0" marB="0" anchor="ct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a:txBody>
                    <a:bodyPr/>
                    <a:lstStyle/>
                    <a:p>
                      <a:pPr algn="just">
                        <a:spcAft>
                          <a:spcPts val="0"/>
                        </a:spcAft>
                      </a:pPr>
                      <a:endParaRPr lang="en-GB" sz="1600" dirty="0">
                        <a:effectLst/>
                        <a:latin typeface="Times New Roman"/>
                        <a:ea typeface="Times New Roman"/>
                      </a:endParaRPr>
                    </a:p>
                  </a:txBody>
                  <a:tcPr marL="68580" marR="68580" marT="0" marB="0" anchor="ctr"/>
                </a:tc>
              </a:tr>
              <a:tr h="144358">
                <a:tc>
                  <a:txBody>
                    <a:bodyPr/>
                    <a:lstStyle/>
                    <a:p>
                      <a:pPr marL="0" indent="0" algn="ctr" rtl="0" eaLnBrk="1" latinLnBrk="0" hangingPunct="1"/>
                      <a:endParaRPr kumimoji="0" lang="en-GB" sz="1100" b="0" kern="1200" dirty="0">
                        <a:solidFill>
                          <a:schemeClr val="tx1"/>
                        </a:solidFill>
                        <a:latin typeface="Calibri" pitchFamily="34" charset="0"/>
                        <a:ea typeface="+mn-ea"/>
                        <a:cs typeface="+mn-cs"/>
                      </a:endParaRPr>
                    </a:p>
                  </a:txBody>
                  <a:tcPr anchor="ctr">
                    <a:no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800" kern="1200" dirty="0" smtClean="0">
                          <a:solidFill>
                            <a:schemeClr val="tx1"/>
                          </a:solidFill>
                          <a:latin typeface="Calibri" pitchFamily="34" charset="0"/>
                          <a:ea typeface="+mn-ea"/>
                          <a:cs typeface="+mn-cs"/>
                        </a:rPr>
                        <a:t>There</a:t>
                      </a:r>
                      <a:r>
                        <a:rPr lang="en-GB" sz="1800" kern="1200" baseline="0" dirty="0" smtClean="0">
                          <a:solidFill>
                            <a:schemeClr val="tx1"/>
                          </a:solidFill>
                          <a:latin typeface="Calibri" pitchFamily="34" charset="0"/>
                          <a:ea typeface="+mn-ea"/>
                          <a:cs typeface="+mn-cs"/>
                        </a:rPr>
                        <a:t> should be a separate folder for each kind of element to make it easy to optimise, find or edit. Make sure there are appropriately named folders for each kind of media content.</a:t>
                      </a:r>
                      <a:endParaRPr lang="en-GB" sz="1800" kern="1200" dirty="0" smtClean="0">
                        <a:solidFill>
                          <a:schemeClr val="tx1"/>
                        </a:solidFill>
                        <a:latin typeface="Calibri" pitchFamily="34" charset="0"/>
                        <a:ea typeface="+mn-ea"/>
                        <a:cs typeface="+mn-cs"/>
                      </a:endParaRPr>
                    </a:p>
                  </a:txBody>
                  <a:tcPr/>
                </a:tc>
              </a:tr>
            </a:tbl>
          </a:graphicData>
        </a:graphic>
      </p:graphicFrame>
    </p:spTree>
    <p:extLst>
      <p:ext uri="{BB962C8B-B14F-4D97-AF65-F5344CB8AC3E}">
        <p14:creationId xmlns:p14="http://schemas.microsoft.com/office/powerpoint/2010/main" val="1751889657"/>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Learning Outcome 2 – Task 2</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1234346325"/>
              </p:ext>
            </p:extLst>
          </p:nvPr>
        </p:nvGraphicFramePr>
        <p:xfrm>
          <a:off x="6408514" y="2060848"/>
          <a:ext cx="2411958" cy="4441747"/>
        </p:xfrm>
        <a:graphic>
          <a:graphicData uri="http://schemas.openxmlformats.org/drawingml/2006/table">
            <a:tbl>
              <a:tblPr firstRow="1" firstCol="1" lastRow="1" lastCol="1" bandRow="1" bandCol="1">
                <a:tableStyleId>{2D5ABB26-0587-4C30-8999-92F81FD0307C}</a:tableStyleId>
              </a:tblPr>
              <a:tblGrid>
                <a:gridCol w="2411958"/>
              </a:tblGrid>
              <a:tr h="357427">
                <a:tc>
                  <a:txBody>
                    <a:bodyPr/>
                    <a:lstStyle/>
                    <a:p>
                      <a:pPr>
                        <a:spcAft>
                          <a:spcPts val="0"/>
                        </a:spcAft>
                      </a:pPr>
                      <a:endParaRPr lang="en-GB" sz="105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399918">
                <a:tc>
                  <a:txBody>
                    <a:bodyPr/>
                    <a:lstStyle/>
                    <a:p>
                      <a:pPr marL="177800" indent="-177800" algn="l">
                        <a:spcAft>
                          <a:spcPts val="0"/>
                        </a:spcAft>
                        <a:buFontTx/>
                        <a:buBlip>
                          <a:blip r:embed="rId3"/>
                        </a:buBlip>
                      </a:pPr>
                      <a:endParaRPr lang="en-GB" sz="1400" dirty="0" smtClean="0">
                        <a:effectLst/>
                        <a:latin typeface="Calibri" pitchFamily="34" charset="0"/>
                        <a:ea typeface="Times New Roman"/>
                        <a:cs typeface="Calibri" pitchFamily="34" charset="0"/>
                      </a:endParaRP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600" baseline="0" dirty="0" smtClean="0">
                          <a:solidFill>
                            <a:schemeClr val="tx1"/>
                          </a:solidFill>
                          <a:effectLst/>
                          <a:latin typeface="Calibri" pitchFamily="34" charset="0"/>
                          <a:ea typeface="Times New Roman"/>
                          <a:cs typeface="Calibri" pitchFamily="34" charset="0"/>
                        </a:rPr>
                        <a:t>Background colour that stands out against the text</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600" kern="1200" baseline="0" dirty="0" smtClean="0">
                          <a:solidFill>
                            <a:schemeClr val="tx1"/>
                          </a:solidFill>
                          <a:latin typeface="Calibri" pitchFamily="34" charset="0"/>
                          <a:ea typeface="+mn-ea"/>
                          <a:cs typeface="+mn-cs"/>
                        </a:rPr>
                        <a:t>Table to keep the objects in line</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600" kern="1200" baseline="0" dirty="0" smtClean="0">
                          <a:solidFill>
                            <a:schemeClr val="tx1"/>
                          </a:solidFill>
                          <a:latin typeface="Calibri" pitchFamily="34" charset="0"/>
                          <a:ea typeface="+mn-ea"/>
                          <a:cs typeface="+mn-cs"/>
                        </a:rPr>
                        <a:t>Font, size and colour of the main text and heading.</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600" kern="1200" baseline="0" dirty="0" smtClean="0">
                          <a:solidFill>
                            <a:schemeClr val="tx1"/>
                          </a:solidFill>
                          <a:latin typeface="Calibri" pitchFamily="34" charset="0"/>
                          <a:ea typeface="+mn-ea"/>
                          <a:cs typeface="+mn-cs"/>
                        </a:rPr>
                        <a:t>Navigation Buttons</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600" baseline="0" dirty="0" smtClean="0">
                          <a:solidFill>
                            <a:srgbClr val="FF0000"/>
                          </a:solidFill>
                          <a:effectLst/>
                          <a:latin typeface="Calibri" pitchFamily="34" charset="0"/>
                          <a:ea typeface="Times New Roman"/>
                          <a:cs typeface="Calibri" pitchFamily="34" charset="0"/>
                        </a:rPr>
                        <a:t>Appropriate choice of colours and sizes (M/D)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600" baseline="0" dirty="0" smtClean="0">
                          <a:solidFill>
                            <a:schemeClr val="tx2">
                              <a:lumMod val="60000"/>
                              <a:lumOff val="40000"/>
                            </a:schemeClr>
                          </a:solidFill>
                          <a:effectLst/>
                          <a:latin typeface="Calibri" pitchFamily="34" charset="0"/>
                          <a:ea typeface="Times New Roman"/>
                          <a:cs typeface="Calibri" pitchFamily="34" charset="0"/>
                        </a:rPr>
                        <a:t>Demonstrated linking of buttons (D)</a:t>
                      </a:r>
                    </a:p>
                    <a:p>
                      <a:pPr marL="177800" indent="-177800" algn="l">
                        <a:spcAft>
                          <a:spcPts val="600"/>
                        </a:spcAft>
                        <a:buFontTx/>
                        <a:buBlip>
                          <a:blip r:embed="rId3"/>
                        </a:buBlip>
                      </a:pPr>
                      <a:endParaRPr lang="en-GB" sz="1600" baseline="0" dirty="0" smtClean="0">
                        <a:solidFill>
                          <a:srgbClr val="FF0000"/>
                        </a:solidFill>
                        <a:effectLst/>
                        <a:latin typeface="Calibri" pitchFamily="34" charset="0"/>
                        <a:ea typeface="Times New Roman"/>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516216" y="2076520"/>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LO2:</a:t>
            </a:r>
            <a:r>
              <a:rPr lang="en-US" sz="1600" dirty="0">
                <a:latin typeface="Calibri" pitchFamily="34" charset="0"/>
                <a:ea typeface="Calibri" pitchFamily="34" charset="0"/>
                <a:cs typeface="Calibri" pitchFamily="34" charset="0"/>
              </a:rPr>
              <a:t> Be able to </a:t>
            </a:r>
            <a:r>
              <a:rPr lang="en-GB" sz="1600" dirty="0">
                <a:latin typeface="Calibri" pitchFamily="34" charset="0"/>
                <a:ea typeface="Calibri" pitchFamily="34" charset="0"/>
                <a:cs typeface="Calibri" pitchFamily="34" charset="0"/>
              </a:rPr>
              <a:t>Create multimedia webpages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a:latin typeface="Calibri" pitchFamily="34" charset="0"/>
                <a:cs typeface="Calibri" pitchFamily="34" charset="0"/>
              </a:rPr>
              <a:t>You need to complete the following tasks in order to help </a:t>
            </a:r>
            <a:r>
              <a:rPr lang="en-GB" sz="1400" dirty="0" smtClean="0">
                <a:latin typeface="Calibri" pitchFamily="34" charset="0"/>
                <a:cs typeface="Calibri" pitchFamily="34" charset="0"/>
              </a:rPr>
              <a:t>SWS </a:t>
            </a:r>
            <a:r>
              <a:rPr lang="en-GB" sz="1400" dirty="0">
                <a:latin typeface="Calibri" pitchFamily="34" charset="0"/>
                <a:cs typeface="Calibri" pitchFamily="34" charset="0"/>
              </a:rPr>
              <a:t>create and backup the preparation for their site.</a:t>
            </a:r>
          </a:p>
        </p:txBody>
      </p:sp>
      <p:graphicFrame>
        <p:nvGraphicFramePr>
          <p:cNvPr id="50" name="Table 49"/>
          <p:cNvGraphicFramePr>
            <a:graphicFrameLocks noGrp="1"/>
          </p:cNvGraphicFramePr>
          <p:nvPr>
            <p:extLst>
              <p:ext uri="{D42A27DB-BD31-4B8C-83A1-F6EECF244321}">
                <p14:modId xmlns:p14="http://schemas.microsoft.com/office/powerpoint/2010/main" val="1001650425"/>
              </p:ext>
            </p:extLst>
          </p:nvPr>
        </p:nvGraphicFramePr>
        <p:xfrm>
          <a:off x="395536" y="2000732"/>
          <a:ext cx="5904656" cy="4168140"/>
        </p:xfrm>
        <a:graphic>
          <a:graphicData uri="http://schemas.openxmlformats.org/drawingml/2006/table">
            <a:tbl>
              <a:tblPr firstRow="1" bandRow="1">
                <a:tableStyleId>{2D5ABB26-0587-4C30-8999-92F81FD0307C}</a:tableStyleId>
              </a:tblPr>
              <a:tblGrid>
                <a:gridCol w="281174"/>
                <a:gridCol w="5623482"/>
              </a:tblGrid>
              <a:tr h="43204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Task 2 (P, M, D)</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600" kern="1200" dirty="0" smtClean="0">
                          <a:solidFill>
                            <a:schemeClr val="tx1"/>
                          </a:solidFill>
                          <a:latin typeface="Calibri" pitchFamily="34" charset="0"/>
                          <a:ea typeface="+mn-ea"/>
                          <a:cs typeface="+mn-cs"/>
                        </a:rPr>
                        <a:t>Now that the folder structure has been created and the media</a:t>
                      </a:r>
                      <a:r>
                        <a:rPr kumimoji="0" lang="en-GB" sz="1600" kern="1200" baseline="0" dirty="0" smtClean="0">
                          <a:solidFill>
                            <a:schemeClr val="tx1"/>
                          </a:solidFill>
                          <a:latin typeface="Calibri" pitchFamily="34" charset="0"/>
                          <a:ea typeface="+mn-ea"/>
                          <a:cs typeface="+mn-cs"/>
                        </a:rPr>
                        <a:t> content collected, SWS wants the template file created so that every page that is made is based on a similar layout. To do this the template file needs to be saved in an appropriate location, and should contain most of the necessary elements.</a:t>
                      </a:r>
                      <a:endParaRPr kumimoji="0" lang="en-GB" sz="1600" kern="1200" dirty="0" smtClean="0">
                        <a:solidFill>
                          <a:schemeClr val="tx1"/>
                        </a:solidFill>
                        <a:latin typeface="Calibri"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noFill/>
                  </a:tcPr>
                </a:tc>
                <a:tc hMerge="1">
                  <a:txBody>
                    <a:bodyPr/>
                    <a:lstStyle/>
                    <a:p>
                      <a:endParaRPr lang="en-GB" dirty="0"/>
                    </a:p>
                  </a:txBody>
                  <a:tcPr/>
                </a:tc>
              </a:tr>
              <a:tr h="297110">
                <a:tc>
                  <a:txBody>
                    <a:bodyPr/>
                    <a:lstStyle/>
                    <a:p>
                      <a:pPr marL="0" indent="0" algn="ctr" rtl="0" eaLnBrk="1" latinLnBrk="0" hangingPunct="1"/>
                      <a:r>
                        <a:rPr kumimoji="0" lang="en-GB" sz="1200" b="0" kern="1200" dirty="0" smtClean="0">
                          <a:solidFill>
                            <a:schemeClr val="bg1"/>
                          </a:solidFill>
                          <a:latin typeface="Calibri" pitchFamily="34" charset="0"/>
                          <a:ea typeface="+mn-ea"/>
                          <a:cs typeface="+mn-cs"/>
                        </a:rPr>
                        <a:t>1</a:t>
                      </a:r>
                    </a:p>
                  </a:txBody>
                  <a:tcPr anchor="ctr">
                    <a:solidFill>
                      <a:schemeClr val="accent2"/>
                    </a:solidFill>
                  </a:tcPr>
                </a:tc>
                <a:tc>
                  <a:txBody>
                    <a:bodyPr/>
                    <a:lstStyle/>
                    <a:p>
                      <a:pPr algn="just">
                        <a:spcAft>
                          <a:spcPts val="0"/>
                        </a:spcAft>
                      </a:pPr>
                      <a:r>
                        <a:rPr kumimoji="0" lang="en-GB" sz="1600" kern="1200" dirty="0">
                          <a:solidFill>
                            <a:schemeClr val="tx1"/>
                          </a:solidFill>
                          <a:latin typeface="Calibri" pitchFamily="34" charset="0"/>
                          <a:ea typeface="+mn-ea"/>
                          <a:cs typeface="+mn-cs"/>
                        </a:rPr>
                        <a:t>Evidence showing you have </a:t>
                      </a:r>
                      <a:r>
                        <a:rPr kumimoji="0" lang="en-GB" sz="1600" kern="1200" dirty="0" smtClean="0">
                          <a:solidFill>
                            <a:schemeClr val="tx1"/>
                          </a:solidFill>
                          <a:latin typeface="Calibri" pitchFamily="34" charset="0"/>
                          <a:ea typeface="+mn-ea"/>
                          <a:cs typeface="+mn-cs"/>
                        </a:rPr>
                        <a:t>created a </a:t>
                      </a:r>
                      <a:r>
                        <a:rPr kumimoji="0" lang="en-GB" sz="1600" kern="1200" dirty="0">
                          <a:solidFill>
                            <a:schemeClr val="tx1"/>
                          </a:solidFill>
                          <a:latin typeface="Calibri" pitchFamily="34" charset="0"/>
                          <a:ea typeface="+mn-ea"/>
                          <a:cs typeface="+mn-cs"/>
                        </a:rPr>
                        <a:t>template </a:t>
                      </a:r>
                      <a:r>
                        <a:rPr kumimoji="0" lang="en-GB" sz="1600" kern="1200">
                          <a:solidFill>
                            <a:schemeClr val="tx1"/>
                          </a:solidFill>
                          <a:latin typeface="Calibri" pitchFamily="34" charset="0"/>
                          <a:ea typeface="+mn-ea"/>
                          <a:cs typeface="+mn-cs"/>
                        </a:rPr>
                        <a:t>or </a:t>
                      </a:r>
                      <a:r>
                        <a:rPr kumimoji="0" lang="en-GB" sz="1600" kern="1200" smtClean="0">
                          <a:solidFill>
                            <a:schemeClr val="tx1"/>
                          </a:solidFill>
                          <a:latin typeface="Calibri" pitchFamily="34" charset="0"/>
                          <a:ea typeface="+mn-ea"/>
                          <a:cs typeface="+mn-cs"/>
                        </a:rPr>
                        <a:t>CSS </a:t>
                      </a:r>
                      <a:r>
                        <a:rPr kumimoji="0" lang="en-GB" sz="1600" kern="1200" dirty="0" smtClean="0">
                          <a:solidFill>
                            <a:schemeClr val="tx1"/>
                          </a:solidFill>
                          <a:latin typeface="Calibri" pitchFamily="34" charset="0"/>
                          <a:ea typeface="+mn-ea"/>
                          <a:cs typeface="+mn-cs"/>
                        </a:rPr>
                        <a:t>in Dreamweaver.</a:t>
                      </a:r>
                      <a:endParaRPr kumimoji="0" lang="en-GB" sz="1600" kern="1200" dirty="0">
                        <a:solidFill>
                          <a:schemeClr val="tx1"/>
                        </a:solidFill>
                        <a:latin typeface="Calibri" pitchFamily="34" charset="0"/>
                        <a:ea typeface="+mn-ea"/>
                        <a:cs typeface="+mn-cs"/>
                      </a:endParaRPr>
                    </a:p>
                  </a:txBody>
                  <a:tcPr marL="68580" marR="68580" marT="0" marB="0" anchor="ctr"/>
                </a:tc>
              </a:tr>
              <a:tr h="234200">
                <a:tc>
                  <a:txBody>
                    <a:bodyPr/>
                    <a:lstStyle/>
                    <a:p>
                      <a:pPr marL="0" indent="0" algn="ctr" rtl="0" eaLnBrk="1" latinLnBrk="0" hangingPunct="1"/>
                      <a:endParaRPr kumimoji="0" lang="en-GB" sz="1200" b="0" kern="1200" dirty="0" smtClean="0">
                        <a:solidFill>
                          <a:schemeClr val="bg1"/>
                        </a:solidFill>
                        <a:latin typeface="Calibri" pitchFamily="34" charset="0"/>
                        <a:ea typeface="+mn-ea"/>
                        <a:cs typeface="+mn-cs"/>
                      </a:endParaRPr>
                    </a:p>
                  </a:txBody>
                  <a:tcPr anchor="ctr">
                    <a:noFill/>
                  </a:tcPr>
                </a:tc>
                <a:tc>
                  <a:txBody>
                    <a:bodyPr/>
                    <a:lstStyle/>
                    <a:p>
                      <a:pPr algn="just">
                        <a:spcAft>
                          <a:spcPts val="0"/>
                        </a:spcAft>
                      </a:pPr>
                      <a:endParaRPr lang="en-GB" sz="1400" dirty="0">
                        <a:effectLst/>
                        <a:latin typeface="Times New Roman"/>
                        <a:ea typeface="Times New Roman"/>
                      </a:endParaRPr>
                    </a:p>
                  </a:txBody>
                  <a:tcPr marL="68580" marR="68580" marT="0" marB="0" anchor="ctr"/>
                </a:tc>
              </a:tr>
              <a:tr h="144358">
                <a:tc>
                  <a:txBody>
                    <a:bodyPr/>
                    <a:lstStyle/>
                    <a:p>
                      <a:pPr marL="0" indent="0" algn="ctr" rtl="0" eaLnBrk="1" latinLnBrk="0" hangingPunct="1"/>
                      <a:endParaRPr kumimoji="0" lang="en-GB" sz="1200" b="0" kern="1200" dirty="0">
                        <a:solidFill>
                          <a:schemeClr val="bg1"/>
                        </a:solidFill>
                        <a:latin typeface="Calibri" pitchFamily="34" charset="0"/>
                        <a:ea typeface="+mn-ea"/>
                        <a:cs typeface="+mn-cs"/>
                      </a:endParaRPr>
                    </a:p>
                  </a:txBody>
                  <a:tcPr anchor="ctr">
                    <a:no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kern="1200" dirty="0" smtClean="0">
                          <a:solidFill>
                            <a:schemeClr val="tx1"/>
                          </a:solidFill>
                          <a:latin typeface="Calibri" pitchFamily="34" charset="0"/>
                          <a:ea typeface="+mn-ea"/>
                          <a:cs typeface="+mn-cs"/>
                        </a:rPr>
                        <a:t>Using Dreamweaver , create a CSS template that sets the background colour, main text and heading font, size and colour, table layout, logo</a:t>
                      </a:r>
                      <a:r>
                        <a:rPr lang="en-GB" sz="1600" kern="1200" baseline="0" dirty="0" smtClean="0">
                          <a:solidFill>
                            <a:schemeClr val="tx1"/>
                          </a:solidFill>
                          <a:latin typeface="Calibri" pitchFamily="34" charset="0"/>
                          <a:ea typeface="+mn-ea"/>
                          <a:cs typeface="+mn-cs"/>
                        </a:rPr>
                        <a:t> and navigation buttons.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kern="1200" baseline="0" dirty="0" smtClean="0">
                          <a:solidFill>
                            <a:schemeClr val="tx1"/>
                          </a:solidFill>
                          <a:latin typeface="Calibri" pitchFamily="34" charset="0"/>
                          <a:ea typeface="+mn-ea"/>
                          <a:cs typeface="+mn-cs"/>
                        </a:rPr>
                        <a:t>Evidence attaching the template to a HTML page and then save the page under 5 names for your pages.</a:t>
                      </a:r>
                      <a:endParaRPr lang="en-GB" sz="1600" kern="1200" dirty="0" smtClean="0">
                        <a:solidFill>
                          <a:schemeClr val="tx1"/>
                        </a:solidFill>
                        <a:latin typeface="Calibri" pitchFamily="34" charset="0"/>
                        <a:ea typeface="+mn-ea"/>
                        <a:cs typeface="+mn-cs"/>
                      </a:endParaRPr>
                    </a:p>
                  </a:txBody>
                  <a:tcPr/>
                </a:tc>
              </a:tr>
              <a:tr h="208676">
                <a:tc>
                  <a:txBody>
                    <a:bodyPr/>
                    <a:lstStyle/>
                    <a:p>
                      <a:endParaRPr lang="en-GB" sz="900" dirty="0"/>
                    </a:p>
                  </a:txBody>
                  <a:tcPr anchor="ctr">
                    <a:no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sz="1400" kern="1200" dirty="0" smtClean="0">
                        <a:solidFill>
                          <a:schemeClr val="tx1"/>
                        </a:solidFill>
                        <a:latin typeface="Calibri" pitchFamily="34" charset="0"/>
                        <a:ea typeface="+mn-ea"/>
                        <a:cs typeface="+mn-cs"/>
                      </a:endParaRPr>
                    </a:p>
                  </a:txBody>
                  <a:tcPr/>
                </a:tc>
              </a:tr>
            </a:tbl>
          </a:graphicData>
        </a:graphic>
      </p:graphicFrame>
    </p:spTree>
    <p:extLst>
      <p:ext uri="{BB962C8B-B14F-4D97-AF65-F5344CB8AC3E}">
        <p14:creationId xmlns:p14="http://schemas.microsoft.com/office/powerpoint/2010/main" val="718292992"/>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Learning Outcome 2 – Task </a:t>
            </a:r>
            <a:r>
              <a:rPr lang="en-GB" sz="3600" dirty="0"/>
              <a:t>3</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2746561961"/>
              </p:ext>
            </p:extLst>
          </p:nvPr>
        </p:nvGraphicFramePr>
        <p:xfrm>
          <a:off x="6408514" y="2060848"/>
          <a:ext cx="2411958" cy="3298747"/>
        </p:xfrm>
        <a:graphic>
          <a:graphicData uri="http://schemas.openxmlformats.org/drawingml/2006/table">
            <a:tbl>
              <a:tblPr firstRow="1" firstCol="1" lastRow="1" lastCol="1" bandRow="1" bandCol="1">
                <a:tableStyleId>{2D5ABB26-0587-4C30-8999-92F81FD0307C}</a:tableStyleId>
              </a:tblPr>
              <a:tblGrid>
                <a:gridCol w="2411958"/>
              </a:tblGrid>
              <a:tr h="357427">
                <a:tc>
                  <a:txBody>
                    <a:bodyPr/>
                    <a:lstStyle/>
                    <a:p>
                      <a:pPr>
                        <a:spcAft>
                          <a:spcPts val="0"/>
                        </a:spcAft>
                      </a:pPr>
                      <a:endParaRPr lang="en-GB" sz="105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399918">
                <a:tc>
                  <a:txBody>
                    <a:bodyPr/>
                    <a:lstStyle/>
                    <a:p>
                      <a:pPr marL="177800" indent="-177800" algn="l">
                        <a:spcAft>
                          <a:spcPts val="0"/>
                        </a:spcAft>
                        <a:buFontTx/>
                        <a:buBlip>
                          <a:blip r:embed="rId3"/>
                        </a:buBlip>
                      </a:pPr>
                      <a:endParaRPr lang="en-GB" sz="1400" dirty="0" smtClean="0">
                        <a:effectLst/>
                        <a:latin typeface="Calibri" pitchFamily="34" charset="0"/>
                        <a:ea typeface="Times New Roman"/>
                        <a:cs typeface="Calibri" pitchFamily="34" charset="0"/>
                      </a:endParaRPr>
                    </a:p>
                    <a:p>
                      <a:pPr marL="177800" indent="-177800" algn="l">
                        <a:spcAft>
                          <a:spcPts val="600"/>
                        </a:spcAft>
                        <a:buFontTx/>
                        <a:buBlip>
                          <a:blip r:embed="rId3"/>
                        </a:buBlip>
                      </a:pPr>
                      <a:r>
                        <a:rPr lang="en-GB" sz="1600" baseline="0" dirty="0" smtClean="0">
                          <a:solidFill>
                            <a:srgbClr val="FF0000"/>
                          </a:solidFill>
                          <a:effectLst/>
                          <a:latin typeface="Calibri" pitchFamily="34" charset="0"/>
                          <a:ea typeface="Times New Roman"/>
                          <a:cs typeface="Calibri" pitchFamily="34" charset="0"/>
                        </a:rPr>
                        <a:t>File size reduction (M/D)</a:t>
                      </a:r>
                    </a:p>
                    <a:p>
                      <a:pPr marL="177800" indent="-177800" algn="l">
                        <a:spcAft>
                          <a:spcPts val="600"/>
                        </a:spcAft>
                        <a:buFontTx/>
                        <a:buBlip>
                          <a:blip r:embed="rId3"/>
                        </a:buBlip>
                      </a:pPr>
                      <a:r>
                        <a:rPr lang="en-GB" sz="1600" baseline="0" dirty="0" smtClean="0">
                          <a:solidFill>
                            <a:srgbClr val="FF0000"/>
                          </a:solidFill>
                          <a:effectLst/>
                          <a:latin typeface="Calibri" pitchFamily="34" charset="0"/>
                          <a:cs typeface="Calibri" pitchFamily="34" charset="0"/>
                        </a:rPr>
                        <a:t>Loss of quality</a:t>
                      </a:r>
                      <a:r>
                        <a:rPr lang="en-GB" sz="1600" baseline="0" dirty="0" smtClean="0">
                          <a:solidFill>
                            <a:srgbClr val="FF0000"/>
                          </a:solidFill>
                          <a:effectLst/>
                          <a:latin typeface="Calibri" pitchFamily="34" charset="0"/>
                          <a:ea typeface="Times New Roman"/>
                          <a:cs typeface="Calibri" pitchFamily="34" charset="0"/>
                        </a:rPr>
                        <a:t> (M/D)</a:t>
                      </a:r>
                      <a:endParaRPr lang="en-GB" sz="1600" baseline="0" dirty="0" smtClean="0">
                        <a:solidFill>
                          <a:srgbClr val="FF0000"/>
                        </a:solidFill>
                        <a:effectLst/>
                        <a:latin typeface="Calibri" pitchFamily="34" charset="0"/>
                        <a:cs typeface="Calibri" pitchFamily="34" charset="0"/>
                      </a:endParaRPr>
                    </a:p>
                    <a:p>
                      <a:pPr marL="177800" indent="-177800" algn="l">
                        <a:spcAft>
                          <a:spcPts val="600"/>
                        </a:spcAft>
                        <a:buFontTx/>
                        <a:buBlip>
                          <a:blip r:embed="rId3"/>
                        </a:buBlip>
                      </a:pPr>
                      <a:r>
                        <a:rPr lang="en-GB" sz="1600" baseline="0" dirty="0" smtClean="0">
                          <a:solidFill>
                            <a:srgbClr val="FF0000"/>
                          </a:solidFill>
                          <a:effectLst/>
                          <a:latin typeface="Calibri" pitchFamily="34" charset="0"/>
                          <a:cs typeface="Calibri" pitchFamily="34" charset="0"/>
                        </a:rPr>
                        <a:t>Proportioning images</a:t>
                      </a:r>
                      <a:r>
                        <a:rPr lang="en-GB" sz="1600" baseline="0" dirty="0" smtClean="0">
                          <a:solidFill>
                            <a:srgbClr val="FF0000"/>
                          </a:solidFill>
                          <a:effectLst/>
                          <a:latin typeface="Calibri" pitchFamily="34" charset="0"/>
                          <a:ea typeface="Times New Roman"/>
                          <a:cs typeface="Calibri" pitchFamily="34" charset="0"/>
                        </a:rPr>
                        <a:t> (M/D)</a:t>
                      </a:r>
                      <a:endParaRPr lang="en-GB" sz="1600" baseline="0" dirty="0" smtClean="0">
                        <a:solidFill>
                          <a:srgbClr val="FF0000"/>
                        </a:solidFill>
                        <a:latin typeface="Calibri" pitchFamily="34" charset="0"/>
                        <a:cs typeface="Calibri" pitchFamily="34" charset="0"/>
                      </a:endParaRP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600" baseline="0" dirty="0" smtClean="0">
                          <a:solidFill>
                            <a:srgbClr val="FF0000"/>
                          </a:solidFill>
                          <a:effectLst/>
                          <a:latin typeface="Calibri" pitchFamily="34" charset="0"/>
                          <a:ea typeface="Times New Roman"/>
                          <a:cs typeface="Calibri" pitchFamily="34" charset="0"/>
                        </a:rPr>
                        <a:t>Image orientation (M/D)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600" baseline="0" dirty="0" smtClean="0">
                          <a:solidFill>
                            <a:srgbClr val="FF0000"/>
                          </a:solidFill>
                          <a:effectLst/>
                          <a:latin typeface="Calibri" pitchFamily="34" charset="0"/>
                          <a:ea typeface="Times New Roman"/>
                          <a:cs typeface="Calibri" pitchFamily="34" charset="0"/>
                        </a:rPr>
                        <a:t>Appropriate (M/D)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600" baseline="0" dirty="0" smtClean="0">
                          <a:solidFill>
                            <a:schemeClr val="tx2">
                              <a:lumMod val="60000"/>
                              <a:lumOff val="40000"/>
                            </a:schemeClr>
                          </a:solidFill>
                          <a:effectLst/>
                          <a:latin typeface="Calibri" pitchFamily="34" charset="0"/>
                          <a:ea typeface="Times New Roman"/>
                          <a:cs typeface="Calibri" pitchFamily="34" charset="0"/>
                        </a:rPr>
                        <a:t>Speed Benefits (D)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600" baseline="0" dirty="0" smtClean="0">
                          <a:solidFill>
                            <a:schemeClr val="tx2">
                              <a:lumMod val="60000"/>
                              <a:lumOff val="40000"/>
                            </a:schemeClr>
                          </a:solidFill>
                          <a:effectLst/>
                          <a:latin typeface="Calibri" pitchFamily="34" charset="0"/>
                          <a:ea typeface="Times New Roman"/>
                          <a:cs typeface="Calibri" pitchFamily="34" charset="0"/>
                        </a:rPr>
                        <a:t>Loading Times (D)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600" baseline="0" dirty="0" smtClean="0">
                          <a:solidFill>
                            <a:schemeClr val="tx2">
                              <a:lumMod val="60000"/>
                              <a:lumOff val="40000"/>
                            </a:schemeClr>
                          </a:solidFill>
                          <a:effectLst/>
                          <a:latin typeface="Calibri" pitchFamily="34" charset="0"/>
                          <a:ea typeface="Times New Roman"/>
                          <a:cs typeface="Calibri" pitchFamily="34" charset="0"/>
                        </a:rPr>
                        <a:t>DPI Quality (D)</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516216" y="2076520"/>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LO2:</a:t>
            </a:r>
            <a:r>
              <a:rPr lang="en-US" sz="1600" dirty="0">
                <a:latin typeface="Calibri" pitchFamily="34" charset="0"/>
                <a:ea typeface="Calibri" pitchFamily="34" charset="0"/>
                <a:cs typeface="Calibri" pitchFamily="34" charset="0"/>
              </a:rPr>
              <a:t> Be able to </a:t>
            </a:r>
            <a:r>
              <a:rPr lang="en-GB" sz="1600" dirty="0">
                <a:latin typeface="Calibri" pitchFamily="34" charset="0"/>
                <a:ea typeface="Calibri" pitchFamily="34" charset="0"/>
                <a:cs typeface="Calibri" pitchFamily="34" charset="0"/>
              </a:rPr>
              <a:t>Create multimedia webpages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a:latin typeface="Calibri" pitchFamily="34" charset="0"/>
                <a:cs typeface="Calibri" pitchFamily="34" charset="0"/>
              </a:rPr>
              <a:t>You need to complete the following tasks in order to help </a:t>
            </a:r>
            <a:r>
              <a:rPr lang="en-GB" sz="1400" dirty="0" smtClean="0">
                <a:latin typeface="Calibri" pitchFamily="34" charset="0"/>
                <a:cs typeface="Calibri" pitchFamily="34" charset="0"/>
              </a:rPr>
              <a:t>SWS </a:t>
            </a:r>
            <a:r>
              <a:rPr lang="en-GB" sz="1400" dirty="0">
                <a:latin typeface="Calibri" pitchFamily="34" charset="0"/>
                <a:cs typeface="Calibri" pitchFamily="34" charset="0"/>
              </a:rPr>
              <a:t>create and backup the preparation for their site.</a:t>
            </a:r>
          </a:p>
        </p:txBody>
      </p:sp>
      <p:graphicFrame>
        <p:nvGraphicFramePr>
          <p:cNvPr id="50" name="Table 49"/>
          <p:cNvGraphicFramePr>
            <a:graphicFrameLocks noGrp="1"/>
          </p:cNvGraphicFramePr>
          <p:nvPr>
            <p:extLst>
              <p:ext uri="{D42A27DB-BD31-4B8C-83A1-F6EECF244321}">
                <p14:modId xmlns:p14="http://schemas.microsoft.com/office/powerpoint/2010/main" val="2510446897"/>
              </p:ext>
            </p:extLst>
          </p:nvPr>
        </p:nvGraphicFramePr>
        <p:xfrm>
          <a:off x="395536" y="2000732"/>
          <a:ext cx="5904656" cy="3947160"/>
        </p:xfrm>
        <a:graphic>
          <a:graphicData uri="http://schemas.openxmlformats.org/drawingml/2006/table">
            <a:tbl>
              <a:tblPr firstRow="1" bandRow="1">
                <a:tableStyleId>{2D5ABB26-0587-4C30-8999-92F81FD0307C}</a:tableStyleId>
              </a:tblPr>
              <a:tblGrid>
                <a:gridCol w="281174"/>
                <a:gridCol w="5623482"/>
              </a:tblGrid>
              <a:tr h="43204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Task 3 (M, D)</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600" kern="1200" dirty="0" smtClean="0">
                          <a:solidFill>
                            <a:schemeClr val="tx1"/>
                          </a:solidFill>
                          <a:effectLst/>
                          <a:latin typeface="Calibri" pitchFamily="34" charset="0"/>
                          <a:ea typeface="+mn-ea"/>
                          <a:cs typeface="Calibri" pitchFamily="34" charset="0"/>
                        </a:rPr>
                        <a:t>In order for the webpages to load quicker on a slower browser and not to leave the customers waiting, SWS has requested that the pictures should be optimised to reduce down their collected size, but not too small so as to lose the quality of the images. To do</a:t>
                      </a:r>
                      <a:r>
                        <a:rPr kumimoji="0" lang="en-GB" sz="1600" kern="1200" baseline="0" dirty="0" smtClean="0">
                          <a:solidFill>
                            <a:schemeClr val="tx1"/>
                          </a:solidFill>
                          <a:effectLst/>
                          <a:latin typeface="Calibri" pitchFamily="34" charset="0"/>
                          <a:ea typeface="+mn-ea"/>
                          <a:cs typeface="Calibri" pitchFamily="34" charset="0"/>
                        </a:rPr>
                        <a:t> so it will be necessary to take the images into Picture Editor and reduce down their sizes and dpi. Choosing how much to reduce the size down is important.</a:t>
                      </a:r>
                      <a:endParaRPr kumimoji="0" lang="en-GB" sz="1600" kern="1200" dirty="0" smtClean="0">
                        <a:solidFill>
                          <a:schemeClr val="tx1"/>
                        </a:solidFill>
                        <a:effectLst/>
                        <a:latin typeface="Calibri" pitchFamily="34" charset="0"/>
                        <a:ea typeface="+mn-ea"/>
                        <a:cs typeface="Calibri" pitchFamily="34" charset="0"/>
                      </a:endParaRPr>
                    </a:p>
                  </a:txBody>
                  <a:tcPr>
                    <a:noFill/>
                  </a:tcPr>
                </a:tc>
                <a:tc hMerge="1">
                  <a:txBody>
                    <a:bodyPr/>
                    <a:lstStyle/>
                    <a:p>
                      <a:endParaRPr lang="en-GB" dirty="0"/>
                    </a:p>
                  </a:txBody>
                  <a:tcPr/>
                </a:tc>
              </a:tr>
              <a:tr h="297110">
                <a:tc>
                  <a:txBody>
                    <a:bodyPr/>
                    <a:lstStyle/>
                    <a:p>
                      <a:pPr marL="0" indent="0" algn="ctr" rtl="0" eaLnBrk="1" latinLnBrk="0" hangingPunct="1"/>
                      <a:r>
                        <a:rPr kumimoji="0" lang="en-GB" sz="1600" b="0" kern="1200" dirty="0" smtClean="0">
                          <a:solidFill>
                            <a:schemeClr val="bg1"/>
                          </a:solidFill>
                          <a:latin typeface="Calibri" pitchFamily="34" charset="0"/>
                          <a:ea typeface="+mn-ea"/>
                          <a:cs typeface="Calibri" pitchFamily="34" charset="0"/>
                        </a:rPr>
                        <a:t>1</a:t>
                      </a:r>
                    </a:p>
                  </a:txBody>
                  <a:tcPr anchor="ctr">
                    <a:solidFill>
                      <a:schemeClr val="accent2"/>
                    </a:solidFill>
                  </a:tcPr>
                </a:tc>
                <a:tc rowSpan="2">
                  <a:txBody>
                    <a:bodyPr/>
                    <a:lstStyle/>
                    <a:p>
                      <a:pPr marL="0" indent="0">
                        <a:spcAft>
                          <a:spcPts val="600"/>
                        </a:spcAft>
                        <a:buFont typeface="Arial" pitchFamily="34" charset="0"/>
                        <a:buNone/>
                      </a:pPr>
                      <a:r>
                        <a:rPr kumimoji="0" lang="en-GB" sz="1600" kern="1200" dirty="0" smtClean="0">
                          <a:solidFill>
                            <a:srgbClr val="FF0000"/>
                          </a:solidFill>
                          <a:effectLst/>
                          <a:latin typeface="Calibri" pitchFamily="34" charset="0"/>
                          <a:ea typeface="+mn-ea"/>
                          <a:cs typeface="Calibri" pitchFamily="34" charset="0"/>
                        </a:rPr>
                        <a:t>Evidence showing components have</a:t>
                      </a:r>
                      <a:r>
                        <a:rPr kumimoji="0" lang="en-GB" sz="1600" kern="1200" baseline="0" dirty="0" smtClean="0">
                          <a:solidFill>
                            <a:srgbClr val="FF0000"/>
                          </a:solidFill>
                          <a:effectLst/>
                          <a:latin typeface="Calibri" pitchFamily="34" charset="0"/>
                          <a:ea typeface="+mn-ea"/>
                          <a:cs typeface="Calibri" pitchFamily="34" charset="0"/>
                        </a:rPr>
                        <a:t> </a:t>
                      </a:r>
                      <a:r>
                        <a:rPr kumimoji="0" lang="en-GB" sz="1600" kern="1200" dirty="0" smtClean="0">
                          <a:solidFill>
                            <a:srgbClr val="FF0000"/>
                          </a:solidFill>
                          <a:effectLst/>
                          <a:latin typeface="Calibri" pitchFamily="34" charset="0"/>
                          <a:ea typeface="+mn-ea"/>
                          <a:cs typeface="Calibri" pitchFamily="34" charset="0"/>
                        </a:rPr>
                        <a:t>been optimised.</a:t>
                      </a:r>
                    </a:p>
                    <a:p>
                      <a:pPr marL="0" indent="0">
                        <a:spcAft>
                          <a:spcPts val="600"/>
                        </a:spcAft>
                        <a:buFont typeface="Arial" pitchFamily="34" charset="0"/>
                        <a:buNone/>
                      </a:pPr>
                      <a:r>
                        <a:rPr kumimoji="0" lang="en-GB" sz="1600" b="0" kern="1200" baseline="0" dirty="0" smtClean="0">
                          <a:solidFill>
                            <a:srgbClr val="FF0000"/>
                          </a:solidFill>
                          <a:effectLst/>
                          <a:latin typeface="Calibri" pitchFamily="34" charset="0"/>
                          <a:ea typeface="+mn-ea"/>
                          <a:cs typeface="Calibri" pitchFamily="34" charset="0"/>
                        </a:rPr>
                        <a:t>This should be done before and after optimising.</a:t>
                      </a:r>
                      <a:endParaRPr lang="en-GB" sz="1600" b="0" kern="1200" baseline="0" dirty="0" smtClean="0">
                        <a:solidFill>
                          <a:srgbClr val="FF0000"/>
                        </a:solidFill>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600" b="0" kern="1200" dirty="0" smtClean="0">
                        <a:solidFill>
                          <a:schemeClr val="bg1"/>
                        </a:solidFill>
                        <a:latin typeface="Calibri" pitchFamily="34" charset="0"/>
                        <a:ea typeface="+mn-ea"/>
                        <a:cs typeface="Calibri" pitchFamily="34" charset="0"/>
                      </a:endParaRPr>
                    </a:p>
                  </a:txBody>
                  <a:tcPr anchor="c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baseline="0" dirty="0" smtClean="0">
                        <a:latin typeface="Calibri" pitchFamily="34" charset="0"/>
                        <a:cs typeface="Calibri" pitchFamily="34" charset="0"/>
                      </a:endParaRPr>
                    </a:p>
                  </a:txBody>
                  <a:tcPr/>
                </a:tc>
              </a:tr>
              <a:tr h="402212">
                <a:tc>
                  <a:txBody>
                    <a:bodyPr/>
                    <a:lstStyle/>
                    <a:p>
                      <a:pPr marL="0" indent="0" algn="ctr" rtl="0" eaLnBrk="1" latinLnBrk="0" hangingPunct="1"/>
                      <a:r>
                        <a:rPr kumimoji="0" lang="en-GB" sz="1600" b="0" kern="1200" dirty="0" smtClean="0">
                          <a:solidFill>
                            <a:schemeClr val="bg1"/>
                          </a:solidFill>
                          <a:latin typeface="Calibri" pitchFamily="34" charset="0"/>
                          <a:ea typeface="+mn-ea"/>
                          <a:cs typeface="Calibri" pitchFamily="34" charset="0"/>
                        </a:rPr>
                        <a:t>2</a:t>
                      </a:r>
                      <a:endParaRPr kumimoji="0" lang="en-GB" sz="1600" b="0" kern="1200" dirty="0">
                        <a:solidFill>
                          <a:schemeClr val="bg1"/>
                        </a:solidFill>
                        <a:latin typeface="Calibri" pitchFamily="34" charset="0"/>
                        <a:ea typeface="+mn-ea"/>
                        <a:cs typeface="Calibri" pitchFamily="34" charset="0"/>
                      </a:endParaRPr>
                    </a:p>
                  </a:txBody>
                  <a:tcPr anchor="ctr">
                    <a:solidFill>
                      <a:schemeClr val="accent2"/>
                    </a:solidFill>
                  </a:tcPr>
                </a:tc>
                <a:tc>
                  <a:txBody>
                    <a:bodyPr/>
                    <a:lstStyle/>
                    <a:p>
                      <a:pPr marL="285750" indent="-285750">
                        <a:spcAft>
                          <a:spcPts val="600"/>
                        </a:spcAft>
                        <a:buFont typeface="Arial" pitchFamily="34" charset="0"/>
                        <a:buNone/>
                      </a:pPr>
                      <a:r>
                        <a:rPr lang="en-GB" sz="1600" b="1" kern="1200" baseline="0" dirty="0" smtClean="0">
                          <a:solidFill>
                            <a:schemeClr val="tx2">
                              <a:lumMod val="60000"/>
                              <a:lumOff val="40000"/>
                            </a:schemeClr>
                          </a:solidFill>
                          <a:latin typeface="Calibri" pitchFamily="34" charset="0"/>
                          <a:ea typeface="+mn-ea"/>
                          <a:cs typeface="Calibri" pitchFamily="34" charset="0"/>
                        </a:rPr>
                        <a:t>Distinction Only:</a:t>
                      </a:r>
                    </a:p>
                    <a:p>
                      <a:pPr marL="0" marR="0" lvl="0" indent="0" algn="l" defTabSz="914400" rtl="0" eaLnBrk="1" fontAlgn="auto" latinLnBrk="0" hangingPunct="1">
                        <a:lnSpc>
                          <a:spcPct val="100000"/>
                        </a:lnSpc>
                        <a:spcBef>
                          <a:spcPts val="0"/>
                        </a:spcBef>
                        <a:spcAft>
                          <a:spcPts val="600"/>
                        </a:spcAft>
                        <a:buClrTx/>
                        <a:buSzTx/>
                        <a:buFont typeface="Arial" pitchFamily="34" charset="0"/>
                        <a:buNone/>
                        <a:tabLst/>
                        <a:defRPr/>
                      </a:pPr>
                      <a:r>
                        <a:rPr lang="en-GB" sz="1600" b="0" kern="1200" baseline="0" dirty="0" smtClean="0">
                          <a:solidFill>
                            <a:schemeClr val="tx2">
                              <a:lumMod val="60000"/>
                              <a:lumOff val="40000"/>
                            </a:schemeClr>
                          </a:solidFill>
                          <a:latin typeface="Calibri" pitchFamily="34" charset="0"/>
                          <a:ea typeface="+mn-ea"/>
                          <a:cs typeface="Calibri" pitchFamily="34" charset="0"/>
                        </a:rPr>
                        <a:t>Evidence the </a:t>
                      </a:r>
                      <a:r>
                        <a:rPr lang="en-GB" sz="1600" kern="1200" dirty="0" smtClean="0">
                          <a:solidFill>
                            <a:schemeClr val="tx2">
                              <a:lumMod val="60000"/>
                              <a:lumOff val="40000"/>
                            </a:schemeClr>
                          </a:solidFill>
                          <a:latin typeface="Calibri" pitchFamily="34" charset="0"/>
                          <a:ea typeface="+mn-ea"/>
                          <a:cs typeface="Calibri" pitchFamily="34" charset="0"/>
                        </a:rPr>
                        <a:t>Processes of optimising, before, during and after with an explanation of how optimising</a:t>
                      </a:r>
                      <a:r>
                        <a:rPr lang="en-GB" sz="1600" kern="1200" baseline="0" dirty="0" smtClean="0">
                          <a:solidFill>
                            <a:schemeClr val="tx2">
                              <a:lumMod val="60000"/>
                              <a:lumOff val="40000"/>
                            </a:schemeClr>
                          </a:solidFill>
                          <a:latin typeface="Calibri" pitchFamily="34" charset="0"/>
                          <a:ea typeface="+mn-ea"/>
                          <a:cs typeface="Calibri" pitchFamily="34" charset="0"/>
                        </a:rPr>
                        <a:t> can benefit SWS</a:t>
                      </a:r>
                      <a:endParaRPr lang="en-GB" sz="1600" kern="1200" dirty="0" smtClean="0">
                        <a:solidFill>
                          <a:schemeClr val="tx2">
                            <a:lumMod val="60000"/>
                            <a:lumOff val="40000"/>
                          </a:schemeClr>
                        </a:solidFill>
                        <a:latin typeface="Calibri" pitchFamily="34" charset="0"/>
                        <a:ea typeface="+mn-ea"/>
                        <a:cs typeface="Calibri" pitchFamily="34" charset="0"/>
                      </a:endParaRPr>
                    </a:p>
                  </a:txBody>
                  <a:tcPr/>
                </a:tc>
              </a:tr>
              <a:tr h="208676">
                <a:tc>
                  <a:txBody>
                    <a:bodyPr/>
                    <a:lstStyle/>
                    <a:p>
                      <a:endParaRPr lang="en-GB" sz="1600" dirty="0">
                        <a:latin typeface="Calibri" pitchFamily="34" charset="0"/>
                        <a:cs typeface="Calibri" pitchFamily="34" charset="0"/>
                      </a:endParaRPr>
                    </a:p>
                  </a:txBody>
                  <a:tcPr anchor="ctr">
                    <a:no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sz="1600" kern="1200" dirty="0" smtClean="0">
                        <a:solidFill>
                          <a:schemeClr val="tx1"/>
                        </a:solidFill>
                        <a:latin typeface="Calibri" pitchFamily="34" charset="0"/>
                        <a:ea typeface="+mn-ea"/>
                        <a:cs typeface="Calibri" pitchFamily="34" charset="0"/>
                      </a:endParaRPr>
                    </a:p>
                  </a:txBody>
                  <a:tcPr/>
                </a:tc>
              </a:tr>
            </a:tbl>
          </a:graphicData>
        </a:graphic>
      </p:graphicFrame>
    </p:spTree>
    <p:extLst>
      <p:ext uri="{BB962C8B-B14F-4D97-AF65-F5344CB8AC3E}">
        <p14:creationId xmlns:p14="http://schemas.microsoft.com/office/powerpoint/2010/main" val="3653894194"/>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Learning Outcome 2 – Task 4</a:t>
            </a:r>
            <a:endParaRPr lang="en-GB" sz="3600" b="1" dirty="0" smtClean="0"/>
          </a:p>
        </p:txBody>
      </p:sp>
      <p:sp>
        <p:nvSpPr>
          <p:cNvPr id="23" name="Content Placeholder 1"/>
          <p:cNvSpPr txBox="1">
            <a:spLocks/>
          </p:cNvSpPr>
          <p:nvPr/>
        </p:nvSpPr>
        <p:spPr>
          <a:xfrm>
            <a:off x="214343" y="1196974"/>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1691394858"/>
              </p:ext>
            </p:extLst>
          </p:nvPr>
        </p:nvGraphicFramePr>
        <p:xfrm>
          <a:off x="6408514" y="2060848"/>
          <a:ext cx="2411958" cy="3100627"/>
        </p:xfrm>
        <a:graphic>
          <a:graphicData uri="http://schemas.openxmlformats.org/drawingml/2006/table">
            <a:tbl>
              <a:tblPr firstRow="1" firstCol="1" lastRow="1" lastCol="1" bandRow="1" bandCol="1">
                <a:tableStyleId>{2D5ABB26-0587-4C30-8999-92F81FD0307C}</a:tableStyleId>
              </a:tblPr>
              <a:tblGrid>
                <a:gridCol w="2411958"/>
              </a:tblGrid>
              <a:tr h="357427">
                <a:tc>
                  <a:txBody>
                    <a:bodyPr/>
                    <a:lstStyle/>
                    <a:p>
                      <a:pPr>
                        <a:spcAft>
                          <a:spcPts val="0"/>
                        </a:spcAft>
                      </a:pPr>
                      <a:endParaRPr lang="en-GB" sz="110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399918">
                <a:tc>
                  <a:txBody>
                    <a:bodyPr/>
                    <a:lstStyle/>
                    <a:p>
                      <a:pPr marL="177800" indent="-177800" algn="l">
                        <a:spcAft>
                          <a:spcPts val="0"/>
                        </a:spcAft>
                        <a:buFontTx/>
                        <a:buBlip>
                          <a:blip r:embed="rId3"/>
                        </a:buBlip>
                      </a:pPr>
                      <a:endParaRPr lang="en-GB" sz="1600" dirty="0" smtClean="0">
                        <a:effectLst/>
                        <a:latin typeface="Calibri" pitchFamily="34" charset="0"/>
                        <a:ea typeface="Times New Roman"/>
                        <a:cs typeface="Calibri" pitchFamily="34" charset="0"/>
                      </a:endParaRP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800" baseline="0" dirty="0" smtClean="0">
                          <a:solidFill>
                            <a:srgbClr val="FF0000"/>
                          </a:solidFill>
                          <a:effectLst/>
                          <a:latin typeface="Calibri" pitchFamily="34" charset="0"/>
                          <a:ea typeface="Times New Roman"/>
                          <a:cs typeface="Calibri" pitchFamily="34" charset="0"/>
                        </a:rPr>
                        <a:t>Appropriate backup (M/D)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800" baseline="0" dirty="0" smtClean="0">
                          <a:solidFill>
                            <a:srgbClr val="FF0000"/>
                          </a:solidFill>
                          <a:effectLst/>
                          <a:latin typeface="Calibri" pitchFamily="34" charset="0"/>
                          <a:ea typeface="Times New Roman"/>
                          <a:cs typeface="Calibri" pitchFamily="34" charset="0"/>
                        </a:rPr>
                        <a:t>Importance of backing up (M/D)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800" baseline="0" dirty="0" smtClean="0">
                          <a:solidFill>
                            <a:srgbClr val="FF0000"/>
                          </a:solidFill>
                          <a:effectLst/>
                          <a:latin typeface="Calibri" pitchFamily="34" charset="0"/>
                          <a:ea typeface="Times New Roman"/>
                          <a:cs typeface="Calibri" pitchFamily="34" charset="0"/>
                        </a:rPr>
                        <a:t>Backup Medium (M/D)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800" baseline="0" dirty="0" smtClean="0">
                          <a:solidFill>
                            <a:schemeClr val="tx2">
                              <a:lumMod val="60000"/>
                              <a:lumOff val="40000"/>
                            </a:schemeClr>
                          </a:solidFill>
                          <a:effectLst/>
                          <a:latin typeface="Calibri" pitchFamily="34" charset="0"/>
                          <a:ea typeface="Times New Roman"/>
                          <a:cs typeface="Calibri" pitchFamily="34" charset="0"/>
                        </a:rPr>
                        <a:t>Backup over time (D)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800" baseline="0" dirty="0" smtClean="0">
                          <a:solidFill>
                            <a:schemeClr val="tx2">
                              <a:lumMod val="60000"/>
                              <a:lumOff val="40000"/>
                            </a:schemeClr>
                          </a:solidFill>
                          <a:effectLst/>
                          <a:latin typeface="Calibri" pitchFamily="34" charset="0"/>
                          <a:ea typeface="Times New Roman"/>
                          <a:cs typeface="Calibri" pitchFamily="34" charset="0"/>
                        </a:rPr>
                        <a:t>Securing Folders (D)</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516216" y="2076520"/>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LO2:</a:t>
            </a:r>
            <a:r>
              <a:rPr lang="en-US" sz="1600" dirty="0">
                <a:latin typeface="Calibri" pitchFamily="34" charset="0"/>
                <a:ea typeface="Calibri" pitchFamily="34" charset="0"/>
                <a:cs typeface="Calibri" pitchFamily="34" charset="0"/>
              </a:rPr>
              <a:t> Be able to </a:t>
            </a:r>
            <a:r>
              <a:rPr lang="en-GB" sz="1600" dirty="0">
                <a:latin typeface="Calibri" pitchFamily="34" charset="0"/>
                <a:ea typeface="Calibri" pitchFamily="34" charset="0"/>
                <a:cs typeface="Calibri" pitchFamily="34" charset="0"/>
              </a:rPr>
              <a:t>Create multimedia webpages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a:latin typeface="Calibri" pitchFamily="34" charset="0"/>
                <a:cs typeface="Calibri" pitchFamily="34" charset="0"/>
              </a:rPr>
              <a:t>You need to complete the following tasks in order to help </a:t>
            </a:r>
            <a:r>
              <a:rPr lang="en-GB" sz="1400" dirty="0" smtClean="0">
                <a:latin typeface="Calibri" pitchFamily="34" charset="0"/>
                <a:cs typeface="Calibri" pitchFamily="34" charset="0"/>
              </a:rPr>
              <a:t>SWS </a:t>
            </a:r>
            <a:r>
              <a:rPr lang="en-GB" sz="1400" dirty="0">
                <a:latin typeface="Calibri" pitchFamily="34" charset="0"/>
                <a:cs typeface="Calibri" pitchFamily="34" charset="0"/>
              </a:rPr>
              <a:t>create and backup the preparation for their site.</a:t>
            </a:r>
          </a:p>
        </p:txBody>
      </p:sp>
      <p:graphicFrame>
        <p:nvGraphicFramePr>
          <p:cNvPr id="50" name="Table 49"/>
          <p:cNvGraphicFramePr>
            <a:graphicFrameLocks noGrp="1"/>
          </p:cNvGraphicFramePr>
          <p:nvPr>
            <p:extLst>
              <p:ext uri="{D42A27DB-BD31-4B8C-83A1-F6EECF244321}">
                <p14:modId xmlns:p14="http://schemas.microsoft.com/office/powerpoint/2010/main" val="1368317093"/>
              </p:ext>
            </p:extLst>
          </p:nvPr>
        </p:nvGraphicFramePr>
        <p:xfrm>
          <a:off x="395536" y="2000732"/>
          <a:ext cx="5904656" cy="4036928"/>
        </p:xfrm>
        <a:graphic>
          <a:graphicData uri="http://schemas.openxmlformats.org/drawingml/2006/table">
            <a:tbl>
              <a:tblPr firstRow="1" bandRow="1">
                <a:tableStyleId>{2D5ABB26-0587-4C30-8999-92F81FD0307C}</a:tableStyleId>
              </a:tblPr>
              <a:tblGrid>
                <a:gridCol w="281174"/>
                <a:gridCol w="5623482"/>
              </a:tblGrid>
              <a:tr h="193232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Task 4 (M, D)</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With the images collected and the template saved, the worry is that things can be lost before the website can be created. The best method of preventing this is to back up the website into a secure location, preferably over a period of time so there are multiple backups in case. </a:t>
                      </a:r>
                      <a:endParaRPr kumimoji="0" lang="en-GB" sz="1200" kern="1200" dirty="0" smtClean="0">
                        <a:solidFill>
                          <a:schemeClr val="tx1"/>
                        </a:solidFill>
                        <a:latin typeface="Calibri" pitchFamily="34" charset="0"/>
                        <a:ea typeface="+mn-ea"/>
                        <a:cs typeface="Calibri" pitchFamily="34" charset="0"/>
                      </a:endParaRPr>
                    </a:p>
                  </a:txBody>
                  <a:tcPr>
                    <a:noFill/>
                  </a:tcPr>
                </a:tc>
                <a:tc hMerge="1">
                  <a:txBody>
                    <a:bodyPr/>
                    <a:lstStyle/>
                    <a:p>
                      <a:endParaRPr lang="en-GB" dirty="0"/>
                    </a:p>
                  </a:txBody>
                  <a:tcPr/>
                </a:tc>
              </a:tr>
              <a:tr h="341866">
                <a:tc>
                  <a:txBody>
                    <a:bodyPr/>
                    <a:lstStyle/>
                    <a:p>
                      <a:pPr marL="0" indent="0" algn="ctr" rtl="0" eaLnBrk="1" latinLnBrk="0" hangingPunct="1"/>
                      <a:r>
                        <a:rPr kumimoji="0" lang="en-GB" sz="1400" b="0" kern="1200" dirty="0" smtClean="0">
                          <a:solidFill>
                            <a:schemeClr val="bg1"/>
                          </a:solidFill>
                          <a:latin typeface="Calibri" pitchFamily="34" charset="0"/>
                          <a:ea typeface="+mn-ea"/>
                          <a:cs typeface="Calibri" pitchFamily="34" charset="0"/>
                        </a:rPr>
                        <a:t>5</a:t>
                      </a:r>
                    </a:p>
                  </a:txBody>
                  <a:tcPr anchor="ctr">
                    <a:solidFill>
                      <a:schemeClr val="accent2"/>
                    </a:solidFill>
                  </a:tcPr>
                </a:tc>
                <a:tc rowSpan="2">
                  <a:txBody>
                    <a:bodyPr/>
                    <a:lstStyle/>
                    <a:p>
                      <a:r>
                        <a:rPr lang="en-GB" sz="2000" b="0" kern="1200" baseline="0" dirty="0" smtClean="0">
                          <a:solidFill>
                            <a:srgbClr val="FF0000"/>
                          </a:solidFill>
                          <a:latin typeface="Calibri" pitchFamily="34" charset="0"/>
                          <a:ea typeface="+mn-ea"/>
                          <a:cs typeface="Calibri" pitchFamily="34" charset="0"/>
                        </a:rPr>
                        <a:t>Provide </a:t>
                      </a:r>
                      <a:r>
                        <a:rPr kumimoji="0" lang="en-GB" sz="2000" b="0" kern="1200" baseline="0" dirty="0" smtClean="0">
                          <a:solidFill>
                            <a:srgbClr val="FF0000"/>
                          </a:solidFill>
                          <a:latin typeface="Calibri" pitchFamily="34" charset="0"/>
                          <a:ea typeface="+mn-ea"/>
                          <a:cs typeface="Calibri" pitchFamily="34" charset="0"/>
                        </a:rPr>
                        <a:t>evidence  showing you have kept backups of the website.</a:t>
                      </a:r>
                    </a:p>
                  </a:txBody>
                  <a:tcPr/>
                </a:tc>
              </a:tr>
              <a:tr h="376052">
                <a:tc>
                  <a:txBody>
                    <a:bodyPr/>
                    <a:lstStyle/>
                    <a:p>
                      <a:pPr marL="0" indent="0" algn="ctr" rtl="0" eaLnBrk="1" latinLnBrk="0" hangingPunct="1"/>
                      <a:endParaRPr kumimoji="0" lang="en-GB" sz="1400" b="0" kern="1200" dirty="0" smtClean="0">
                        <a:solidFill>
                          <a:schemeClr val="bg1"/>
                        </a:solidFill>
                        <a:latin typeface="Calibri" pitchFamily="34" charset="0"/>
                        <a:ea typeface="+mn-ea"/>
                        <a:cs typeface="Calibri" pitchFamily="34" charset="0"/>
                      </a:endParaRPr>
                    </a:p>
                  </a:txBody>
                  <a:tcPr anchor="c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baseline="0" dirty="0" smtClean="0">
                        <a:latin typeface="Calibri" pitchFamily="34" charset="0"/>
                        <a:cs typeface="Calibri" pitchFamily="34" charset="0"/>
                      </a:endParaRPr>
                    </a:p>
                  </a:txBody>
                  <a:tcPr/>
                </a:tc>
              </a:tr>
              <a:tr h="717918">
                <a:tc>
                  <a:txBody>
                    <a:bodyPr/>
                    <a:lstStyle/>
                    <a:p>
                      <a:pPr marL="0" indent="0" algn="ctr" rtl="0" eaLnBrk="1" latinLnBrk="0" hangingPunct="1"/>
                      <a:r>
                        <a:rPr kumimoji="0" lang="en-GB" sz="1400" b="0" kern="1200" dirty="0" smtClean="0">
                          <a:solidFill>
                            <a:schemeClr val="bg1"/>
                          </a:solidFill>
                          <a:latin typeface="Calibri" pitchFamily="34" charset="0"/>
                          <a:ea typeface="+mn-ea"/>
                          <a:cs typeface="Calibri" pitchFamily="34" charset="0"/>
                        </a:rPr>
                        <a:t>5</a:t>
                      </a:r>
                      <a:endParaRPr kumimoji="0" lang="en-GB" sz="1400" b="0" kern="1200" dirty="0">
                        <a:solidFill>
                          <a:schemeClr val="bg1"/>
                        </a:solidFill>
                        <a:latin typeface="Calibri" pitchFamily="34" charset="0"/>
                        <a:ea typeface="+mn-ea"/>
                        <a:cs typeface="Calibri" pitchFamily="34" charset="0"/>
                      </a:endParaRP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2000" kern="1200" dirty="0" smtClean="0">
                          <a:solidFill>
                            <a:schemeClr val="tx2">
                              <a:lumMod val="60000"/>
                              <a:lumOff val="40000"/>
                            </a:schemeClr>
                          </a:solidFill>
                          <a:latin typeface="Calibri" pitchFamily="34" charset="0"/>
                          <a:ea typeface="+mn-ea"/>
                          <a:cs typeface="Calibri" pitchFamily="34" charset="0"/>
                        </a:rPr>
                        <a:t>Described evidence of backups is given including reasons  why this security is necessary.</a:t>
                      </a:r>
                    </a:p>
                  </a:txBody>
                  <a:tcPr/>
                </a:tc>
              </a:tr>
              <a:tr h="376052">
                <a:tc>
                  <a:txBody>
                    <a:bodyPr/>
                    <a:lstStyle/>
                    <a:p>
                      <a:endParaRPr lang="en-GB" sz="1000" dirty="0">
                        <a:latin typeface="Calibri" pitchFamily="34" charset="0"/>
                        <a:cs typeface="Calibri" pitchFamily="34" charset="0"/>
                      </a:endParaRPr>
                    </a:p>
                  </a:txBody>
                  <a:tcPr anchor="ctr">
                    <a:no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sz="1600" kern="1200" dirty="0" smtClean="0">
                        <a:solidFill>
                          <a:schemeClr val="tx1"/>
                        </a:solidFill>
                        <a:latin typeface="Calibri" pitchFamily="34" charset="0"/>
                        <a:ea typeface="+mn-ea"/>
                        <a:cs typeface="Calibri" pitchFamily="34" charset="0"/>
                      </a:endParaRPr>
                    </a:p>
                  </a:txBody>
                  <a:tcPr/>
                </a:tc>
              </a:tr>
            </a:tbl>
          </a:graphicData>
        </a:graphic>
      </p:graphicFrame>
    </p:spTree>
    <p:extLst>
      <p:ext uri="{BB962C8B-B14F-4D97-AF65-F5344CB8AC3E}">
        <p14:creationId xmlns:p14="http://schemas.microsoft.com/office/powerpoint/2010/main" val="4174079086"/>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ontent Placeholder 1"/>
          <p:cNvSpPr txBox="1">
            <a:spLocks/>
          </p:cNvSpPr>
          <p:nvPr/>
        </p:nvSpPr>
        <p:spPr>
          <a:xfrm>
            <a:off x="219621" y="1092845"/>
            <a:ext cx="8715375" cy="5007894"/>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95250" marR="0" lvl="0" indent="0" algn="l" defTabSz="914400" rtl="0" eaLnBrk="1" fontAlgn="auto" latinLnBrk="0" hangingPunct="1">
              <a:lnSpc>
                <a:spcPct val="100000"/>
              </a:lnSpc>
              <a:spcBef>
                <a:spcPts val="0"/>
              </a:spcBef>
              <a:spcAft>
                <a:spcPts val="600"/>
              </a:spcAft>
              <a:buClr>
                <a:schemeClr val="accent1"/>
              </a:buClr>
              <a:buSzPct val="68000"/>
              <a:buFont typeface="Wingdings 3"/>
              <a:buNone/>
              <a:tabLst/>
              <a:defRPr/>
            </a:pPr>
            <a:endParaRPr kumimoji="0" lang="en-GB" sz="17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p:txBody>
      </p:sp>
      <p:sp>
        <p:nvSpPr>
          <p:cNvPr id="3074" name="Title 1"/>
          <p:cNvSpPr>
            <a:spLocks noGrp="1"/>
          </p:cNvSpPr>
          <p:nvPr>
            <p:ph type="title"/>
          </p:nvPr>
        </p:nvSpPr>
        <p:spPr>
          <a:xfrm>
            <a:off x="249375" y="-115190"/>
            <a:ext cx="8229600" cy="857256"/>
          </a:xfrm>
        </p:spPr>
        <p:txBody>
          <a:bodyPr>
            <a:normAutofit/>
          </a:bodyPr>
          <a:lstStyle/>
          <a:p>
            <a:r>
              <a:rPr lang="en-GB" sz="3200" dirty="0" smtClean="0"/>
              <a:t>LO2 – Assessment (P, M, D)</a:t>
            </a:r>
            <a:endParaRPr lang="en-GB" sz="3200" b="1" dirty="0" smtClean="0"/>
          </a:p>
        </p:txBody>
      </p:sp>
      <p:sp>
        <p:nvSpPr>
          <p:cNvPr id="5" name="Content Placeholder 1"/>
          <p:cNvSpPr>
            <a:spLocks noGrp="1"/>
          </p:cNvSpPr>
          <p:nvPr>
            <p:ph idx="4294967295"/>
          </p:nvPr>
        </p:nvSpPr>
        <p:spPr>
          <a:xfrm>
            <a:off x="214343" y="1085402"/>
            <a:ext cx="8715375" cy="5583958"/>
          </a:xfrm>
          <a:solidFill>
            <a:schemeClr val="bg1"/>
          </a:solidFill>
          <a:ln w="38100">
            <a:solidFill>
              <a:schemeClr val="accent3"/>
            </a:solidFill>
          </a:ln>
          <a:effectLst>
            <a:outerShdw blurRad="50800" dist="38100" dir="2700000" algn="tl" rotWithShape="0">
              <a:prstClr val="black">
                <a:alpha val="40000"/>
              </a:prstClr>
            </a:outerShdw>
          </a:effectLst>
        </p:spPr>
        <p:txBody>
          <a:bodyPr>
            <a:noAutofit/>
          </a:bodyPr>
          <a:lstStyle/>
          <a:p>
            <a:pPr marL="95250" indent="0">
              <a:buNone/>
            </a:pPr>
            <a:endParaRPr lang="en-GB" sz="1700" dirty="0" smtClean="0"/>
          </a:p>
        </p:txBody>
      </p:sp>
      <p:graphicFrame>
        <p:nvGraphicFramePr>
          <p:cNvPr id="6" name="Table 5"/>
          <p:cNvGraphicFramePr>
            <a:graphicFrameLocks noGrp="1"/>
          </p:cNvGraphicFramePr>
          <p:nvPr>
            <p:extLst>
              <p:ext uri="{D42A27DB-BD31-4B8C-83A1-F6EECF244321}">
                <p14:modId xmlns:p14="http://schemas.microsoft.com/office/powerpoint/2010/main" val="3276533"/>
              </p:ext>
            </p:extLst>
          </p:nvPr>
        </p:nvGraphicFramePr>
        <p:xfrm>
          <a:off x="616867" y="1340768"/>
          <a:ext cx="7934045" cy="3128619"/>
        </p:xfrm>
        <a:graphic>
          <a:graphicData uri="http://schemas.openxmlformats.org/drawingml/2006/table">
            <a:tbl>
              <a:tblPr/>
              <a:tblGrid>
                <a:gridCol w="1074813"/>
                <a:gridCol w="5269748"/>
                <a:gridCol w="922940"/>
                <a:gridCol w="666544"/>
              </a:tblGrid>
              <a:tr h="337221">
                <a:tc>
                  <a:txBody>
                    <a:bodyPr/>
                    <a:lstStyle/>
                    <a:p>
                      <a:pPr algn="ctr">
                        <a:spcAft>
                          <a:spcPts val="0"/>
                        </a:spcAft>
                      </a:pPr>
                      <a:r>
                        <a:rPr lang="en-GB" sz="1600" b="1" dirty="0">
                          <a:latin typeface="Calibri" pitchFamily="34" charset="0"/>
                          <a:ea typeface="Times New Roman"/>
                          <a:cs typeface="Calibri" pitchFamily="34" charset="0"/>
                        </a:rPr>
                        <a:t>Task</a:t>
                      </a:r>
                      <a:endParaRPr lang="en-ZA" sz="1600" dirty="0">
                        <a:latin typeface="Calibri" pitchFamily="34" charset="0"/>
                        <a:ea typeface="Times New Roman"/>
                        <a:cs typeface="Calibri" pitchFamily="34" charset="0"/>
                      </a:endParaRPr>
                    </a:p>
                  </a:txBody>
                  <a:tcPr marL="57024" marR="57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B3B3"/>
                    </a:solidFill>
                  </a:tcPr>
                </a:tc>
                <a:tc>
                  <a:txBody>
                    <a:bodyPr/>
                    <a:lstStyle/>
                    <a:p>
                      <a:pPr algn="ctr">
                        <a:spcAft>
                          <a:spcPts val="0"/>
                        </a:spcAft>
                      </a:pPr>
                      <a:r>
                        <a:rPr lang="en-GB" sz="1600" b="1" dirty="0">
                          <a:latin typeface="Calibri" pitchFamily="34" charset="0"/>
                          <a:ea typeface="Times New Roman"/>
                          <a:cs typeface="Calibri" pitchFamily="34" charset="0"/>
                        </a:rPr>
                        <a:t>Activities</a:t>
                      </a:r>
                      <a:endParaRPr lang="en-ZA" sz="1600" dirty="0">
                        <a:latin typeface="Calibri" pitchFamily="34" charset="0"/>
                        <a:ea typeface="Times New Roman"/>
                        <a:cs typeface="Calibri" pitchFamily="34" charset="0"/>
                      </a:endParaRPr>
                    </a:p>
                  </a:txBody>
                  <a:tcPr marL="57024" marR="57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B3B3"/>
                    </a:solidFill>
                  </a:tcPr>
                </a:tc>
                <a:tc>
                  <a:txBody>
                    <a:bodyPr/>
                    <a:lstStyle/>
                    <a:p>
                      <a:pPr algn="ctr">
                        <a:spcAft>
                          <a:spcPts val="0"/>
                        </a:spcAft>
                      </a:pPr>
                      <a:r>
                        <a:rPr lang="en-GB" sz="1600" b="1" dirty="0">
                          <a:latin typeface="Calibri" pitchFamily="34" charset="0"/>
                          <a:ea typeface="Times New Roman"/>
                          <a:cs typeface="Calibri" pitchFamily="34" charset="0"/>
                        </a:rPr>
                        <a:t>Student</a:t>
                      </a:r>
                      <a:endParaRPr lang="en-ZA" sz="1600" dirty="0">
                        <a:latin typeface="Calibri" pitchFamily="34" charset="0"/>
                        <a:ea typeface="Times New Roman"/>
                        <a:cs typeface="Calibri" pitchFamily="34" charset="0"/>
                      </a:endParaRPr>
                    </a:p>
                  </a:txBody>
                  <a:tcPr marL="57024" marR="57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B3B3"/>
                    </a:solidFill>
                  </a:tcPr>
                </a:tc>
                <a:tc>
                  <a:txBody>
                    <a:bodyPr/>
                    <a:lstStyle/>
                    <a:p>
                      <a:pPr algn="ctr">
                        <a:spcAft>
                          <a:spcPts val="0"/>
                        </a:spcAft>
                      </a:pPr>
                      <a:r>
                        <a:rPr lang="en-GB" sz="1600" b="1" dirty="0" smtClean="0">
                          <a:latin typeface="Calibri" pitchFamily="34" charset="0"/>
                          <a:ea typeface="Times New Roman"/>
                          <a:cs typeface="Calibri" pitchFamily="34" charset="0"/>
                        </a:rPr>
                        <a:t>Staff</a:t>
                      </a:r>
                      <a:endParaRPr lang="en-ZA" sz="1600" dirty="0">
                        <a:latin typeface="Calibri" pitchFamily="34" charset="0"/>
                        <a:ea typeface="Times New Roman"/>
                        <a:cs typeface="Calibri" pitchFamily="34" charset="0"/>
                      </a:endParaRPr>
                    </a:p>
                  </a:txBody>
                  <a:tcPr marL="57024" marR="57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B3B3"/>
                    </a:solidFill>
                  </a:tcPr>
                </a:tc>
              </a:tr>
              <a:tr h="480180">
                <a:tc gridSpan="4">
                  <a:txBody>
                    <a:bodyPr/>
                    <a:lstStyle/>
                    <a:p>
                      <a:pPr>
                        <a:spcAft>
                          <a:spcPts val="0"/>
                        </a:spcAft>
                      </a:pPr>
                      <a:r>
                        <a:rPr lang="en-GB" sz="1800" b="1" dirty="0">
                          <a:effectLst/>
                          <a:latin typeface="Times New Roman"/>
                          <a:ea typeface="Times New Roman"/>
                        </a:rPr>
                        <a:t>LO2 </a:t>
                      </a:r>
                      <a:r>
                        <a:rPr lang="en-GB" sz="1800" b="1" dirty="0" smtClean="0">
                          <a:effectLst/>
                          <a:latin typeface="Times New Roman"/>
                          <a:ea typeface="Times New Roman"/>
                        </a:rPr>
                        <a:t>- Create </a:t>
                      </a:r>
                      <a:r>
                        <a:rPr lang="en-GB" sz="1800" b="1" dirty="0">
                          <a:effectLst/>
                          <a:latin typeface="Times New Roman"/>
                          <a:ea typeface="Times New Roman"/>
                        </a:rPr>
                        <a:t>multimedia webpages</a:t>
                      </a:r>
                      <a:endParaRPr lang="en-GB"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hMerge="1">
                  <a:txBody>
                    <a:bodyPr/>
                    <a:lstStyle/>
                    <a:p>
                      <a:endParaRPr lang="en-GB"/>
                    </a:p>
                  </a:txBody>
                  <a:tcPr/>
                </a:tc>
                <a:tc hMerge="1">
                  <a:txBody>
                    <a:bodyPr/>
                    <a:lstStyle/>
                    <a:p>
                      <a:endParaRPr lang="en-GB" dirty="0"/>
                    </a:p>
                  </a:txBody>
                  <a:tcPr>
                    <a:lnL w="12700" cap="flat" cmpd="sng" algn="ctr">
                      <a:solidFill>
                        <a:srgbClr val="000000"/>
                      </a:solidFill>
                      <a:prstDash val="solid"/>
                      <a:round/>
                      <a:headEnd type="none" w="med" len="med"/>
                      <a:tailEnd type="none" w="med" len="med"/>
                    </a:lnL>
                  </a:tcPr>
                </a:tc>
                <a:tc hMerge="1">
                  <a:txBody>
                    <a:bodyPr/>
                    <a:lstStyle/>
                    <a:p>
                      <a:endParaRPr lang="en-GB"/>
                    </a:p>
                  </a:txBody>
                  <a:tcPr/>
                </a:tc>
              </a:tr>
              <a:tr h="615798">
                <a:tc>
                  <a:txBody>
                    <a:bodyPr/>
                    <a:lstStyle/>
                    <a:p>
                      <a:pPr algn="ctr">
                        <a:spcAft>
                          <a:spcPts val="0"/>
                        </a:spcAft>
                      </a:pPr>
                      <a:r>
                        <a:rPr lang="en-GB" sz="1800" dirty="0" smtClean="0">
                          <a:effectLst/>
                          <a:latin typeface="Times New Roman"/>
                          <a:ea typeface="Times New Roman"/>
                        </a:rPr>
                        <a:t>1 (P)</a:t>
                      </a:r>
                      <a:endParaRPr lang="en-GB"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GB" sz="1800">
                          <a:effectLst/>
                          <a:latin typeface="Times New Roman"/>
                          <a:ea typeface="Times New Roman"/>
                        </a:rPr>
                        <a:t>Evidence showing a suitable folder structure with components stored</a:t>
                      </a:r>
                      <a:endParaRPr lang="en-GB"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GB" dirty="0"/>
                    </a:p>
                  </a:txBody>
                  <a:tcPr marL="57024" marR="57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GB" dirty="0"/>
                    </a:p>
                  </a:txBody>
                  <a:tcPr marL="57024" marR="57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63824">
                <a:tc>
                  <a:txBody>
                    <a:bodyPr/>
                    <a:lstStyle/>
                    <a:p>
                      <a:pPr algn="ctr">
                        <a:spcAft>
                          <a:spcPts val="0"/>
                        </a:spcAft>
                      </a:pPr>
                      <a:r>
                        <a:rPr lang="en-GB" sz="1800" dirty="0" smtClean="0">
                          <a:effectLst/>
                          <a:latin typeface="Times New Roman"/>
                          <a:ea typeface="Times New Roman"/>
                        </a:rPr>
                        <a:t>2 (P)</a:t>
                      </a:r>
                      <a:endParaRPr lang="en-GB"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en-GB" sz="1800">
                          <a:effectLst/>
                          <a:latin typeface="Times New Roman"/>
                          <a:ea typeface="Times New Roman"/>
                        </a:rPr>
                        <a:t>Evidence showing you have created a template or css</a:t>
                      </a:r>
                      <a:endParaRPr lang="en-GB"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a:p>
                  </a:txBody>
                  <a:tcPr marL="57024" marR="57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a:p>
                  </a:txBody>
                  <a:tcPr marL="57024" marR="57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15798">
                <a:tc>
                  <a:txBody>
                    <a:bodyPr/>
                    <a:lstStyle/>
                    <a:p>
                      <a:pPr algn="ctr">
                        <a:spcAft>
                          <a:spcPts val="0"/>
                        </a:spcAft>
                      </a:pPr>
                      <a:r>
                        <a:rPr lang="en-GB" sz="1800" dirty="0">
                          <a:effectLst/>
                          <a:latin typeface="Times New Roman"/>
                          <a:ea typeface="Times New Roman"/>
                        </a:rPr>
                        <a:t>3 (M/D)</a:t>
                      </a:r>
                      <a:endParaRPr lang="en-GB"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en-GB" sz="1800">
                          <a:effectLst/>
                          <a:latin typeface="Times New Roman"/>
                          <a:ea typeface="Times New Roman"/>
                        </a:rPr>
                        <a:t>Annotated evidence showing components have been optimised</a:t>
                      </a:r>
                      <a:endParaRPr lang="en-GB"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15798">
                <a:tc>
                  <a:txBody>
                    <a:bodyPr/>
                    <a:lstStyle/>
                    <a:p>
                      <a:pPr algn="ctr">
                        <a:spcAft>
                          <a:spcPts val="0"/>
                        </a:spcAft>
                      </a:pPr>
                      <a:r>
                        <a:rPr lang="en-GB" sz="1800">
                          <a:effectLst/>
                          <a:latin typeface="Times New Roman"/>
                          <a:ea typeface="Times New Roman"/>
                        </a:rPr>
                        <a:t>4 (M/D)</a:t>
                      </a:r>
                      <a:endParaRPr lang="en-GB"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en-GB" sz="1800" dirty="0">
                          <a:effectLst/>
                          <a:latin typeface="Times New Roman"/>
                          <a:ea typeface="Times New Roman"/>
                        </a:rPr>
                        <a:t>Annotated evidence showing you have kept backups of the website</a:t>
                      </a:r>
                      <a:endParaRPr lang="en-GB"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dirty="0"/>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296538683"/>
      </p:ext>
    </p:extLst>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45&quot;&gt;&lt;object type=&quot;3&quot; unique_id=&quot;10046&quot;&gt;&lt;property id=&quot;20148&quot; value=&quot;5&quot;/&gt;&lt;property id=&quot;20300&quot; value=&quot;Slide 1 - &amp;quot;Welcome&amp;quot;&quot;/&gt;&lt;property id=&quot;20307&quot; value=&quot;256&quot;/&gt;&lt;/object&gt;&lt;object type=&quot;3&quot; unique_id=&quot;10047&quot;&gt;&lt;property id=&quot;20148&quot; value=&quot;5&quot;/&gt;&lt;property id=&quot;20300&quot; value=&quot;Slide 2 - &amp;quot;Assignment Scenario&amp;quot;&quot;/&gt;&lt;property id=&quot;20307&quot; value=&quot;258&quot;/&gt;&lt;/object&gt;&lt;object type=&quot;3&quot; unique_id=&quot;10048&quot;&gt;&lt;property id=&quot;20148&quot; value=&quot;5&quot;/&gt;&lt;property id=&quot;20300&quot; value=&quot;Slide 3 - &amp;quot;Excel Sales Scenario&amp;quot;&quot;/&gt;&lt;property id=&quot;20307&quot; value=&quot;286&quot;/&gt;&lt;/object&gt;&lt;object type=&quot;3&quot; unique_id=&quot;10049&quot;&gt;&lt;property id=&quot;20148&quot; value=&quot;5&quot;/&gt;&lt;property id=&quot;20300&quot; value=&quot;Slide 4 - &amp;quot;Task 1 – Excel Sales Spreadsheet&amp;quot;&quot;/&gt;&lt;property id=&quot;20307&quot; value=&quot;287&quot;/&gt;&lt;/object&gt;&lt;object type=&quot;3&quot; unique_id=&quot;10050&quot;&gt;&lt;property id=&quot;20148&quot; value=&quot;5&quot;/&gt;&lt;property id=&quot;20300&quot; value=&quot;Slide 5 - &amp;quot;Task 2 – Excel Sales Spreadsheet&amp;quot;&quot;/&gt;&lt;property id=&quot;20307&quot; value=&quot;288&quot;/&gt;&lt;/object&gt;&lt;object type=&quot;3&quot; unique_id=&quot;10051&quot;&gt;&lt;property id=&quot;20148&quot; value=&quot;5&quot;/&gt;&lt;property id=&quot;20300&quot; value=&quot;Slide 6 - &amp;quot;Task 3 – Excel Sales Spreadsheet&amp;quot;&quot;/&gt;&lt;property id=&quot;20307&quot; value=&quot;289&quot;/&gt;&lt;/object&gt;&lt;object type=&quot;3&quot; unique_id=&quot;10052&quot;&gt;&lt;property id=&quot;20148&quot; value=&quot;5&quot;/&gt;&lt;property id=&quot;20300&quot; value=&quot;Slide 7 - &amp;quot;Task 4 – Excel Sales Spreadsheet&amp;quot;&quot;/&gt;&lt;property id=&quot;20307&quot; value=&quot;290&quot;/&gt;&lt;/object&gt;&lt;object type=&quot;3&quot; unique_id=&quot;10053&quot;&gt;&lt;property id=&quot;20148&quot; value=&quot;5&quot;/&gt;&lt;property id=&quot;20300&quot; value=&quot;Slide 8 - &amp;quot;Task 5 – Excel Sales Spreadsheet&amp;quot;&quot;/&gt;&lt;property id=&quot;20307&quot; value=&quot;291&quot;/&gt;&lt;/object&gt;&lt;object type=&quot;3&quot; unique_id=&quot;10054&quot;&gt;&lt;property id=&quot;20148&quot; value=&quot;5&quot;/&gt;&lt;property id=&quot;20300&quot; value=&quot;Slide 9 - &amp;quot;Task 6 – Excel Sales Spreadsheet&amp;quot;&quot;/&gt;&lt;property id=&quot;20307&quot; value=&quot;292&quot;/&gt;&lt;/object&gt;&lt;object type=&quot;3&quot; unique_id=&quot;10055&quot;&gt;&lt;property id=&quot;20148&quot; value=&quot;5&quot;/&gt;&lt;property id=&quot;20300&quot; value=&quot;Slide 10 - &amp;quot;Task 7 – Excel Sales Spreadsheet&amp;quot;&quot;/&gt;&lt;property id=&quot;20307&quot; value=&quot;294&quot;/&gt;&lt;/object&gt;&lt;object type=&quot;3&quot; unique_id=&quot;10056&quot;&gt;&lt;property id=&quot;20148&quot; value=&quot;5&quot;/&gt;&lt;property id=&quot;20300&quot; value=&quot;Slide 11 - &amp;quot;Task 8 – Excel Sales Spreadsheet&amp;quot;&quot;/&gt;&lt;property id=&quot;20307&quot; value=&quot;295&quot;/&gt;&lt;/object&gt;&lt;object type=&quot;3&quot; unique_id=&quot;10057&quot;&gt;&lt;property id=&quot;20148&quot; value=&quot;5&quot;/&gt;&lt;property id=&quot;20300&quot; value=&quot;Slide 12 - &amp;quot;Excel Tutorials – Click to View&amp;quot;&quot;/&gt;&lt;property id=&quot;20307&quot; value=&quot;332&quot;/&gt;&lt;/object&gt;&lt;object type=&quot;3&quot; unique_id=&quot;10058&quot;&gt;&lt;property id=&quot;20148&quot; value=&quot;5&quot;/&gt;&lt;property id=&quot;20300&quot; value=&quot;Slide 13 - &amp;quot;Excel Sales – Assessment (St/Ex/Ad)&amp;quot;&quot;/&gt;&lt;property id=&quot;20307&quot; value=&quot;297&quot;/&gt;&lt;/object&gt;&lt;object type=&quot;3&quot; unique_id=&quot;10059&quot;&gt;&lt;property id=&quot;20148&quot; value=&quot;5&quot;/&gt;&lt;property id=&quot;20300&quot; value=&quot;Slide 14 - &amp;quot;Excel Bookings Scenario&amp;quot;&quot;/&gt;&lt;property id=&quot;20307&quot; value=&quot;299&quot;/&gt;&lt;/object&gt;&lt;object type=&quot;3&quot; unique_id=&quot;10060&quot;&gt;&lt;property id=&quot;20148&quot; value=&quot;5&quot;/&gt;&lt;property id=&quot;20300&quot; value=&quot;Slide 15 - &amp;quot;Task 1 – Excel Bookings Spreadsheet&amp;quot;&quot;/&gt;&lt;property id=&quot;20307&quot; value=&quot;300&quot;/&gt;&lt;/object&gt;&lt;object type=&quot;3&quot; unique_id=&quot;10061&quot;&gt;&lt;property id=&quot;20148&quot; value=&quot;5&quot;/&gt;&lt;property id=&quot;20300&quot; value=&quot;Slide 16 - &amp;quot;Task 2 – Excel Bookings Spreadsheet&amp;quot;&quot;/&gt;&lt;property id=&quot;20307&quot; value=&quot;301&quot;/&gt;&lt;/object&gt;&lt;object type=&quot;3&quot; unique_id=&quot;10062&quot;&gt;&lt;property id=&quot;20148&quot; value=&quot;5&quot;/&gt;&lt;property id=&quot;20300&quot; value=&quot;Slide 17 - &amp;quot;Task 3 – Excel Bookings Spreadsheet&amp;quot;&quot;/&gt;&lt;property id=&quot;20307&quot; value=&quot;302&quot;/&gt;&lt;/object&gt;&lt;object type=&quot;3&quot; unique_id=&quot;10063&quot;&gt;&lt;property id=&quot;20148&quot; value=&quot;5&quot;/&gt;&lt;property id=&quot;20300&quot; value=&quot;Slide 18 - &amp;quot;Task 4 – Excel Bookings Spreadsheet&amp;quot;&quot;/&gt;&lt;property id=&quot;20307&quot; value=&quot;309&quot;/&gt;&lt;/object&gt;&lt;object type=&quot;3&quot; unique_id=&quot;10064&quot;&gt;&lt;property id=&quot;20148&quot; value=&quot;5&quot;/&gt;&lt;property id=&quot;20300&quot; value=&quot;Slide 19 - &amp;quot;Task 5 – Excel Bookings Spreadsheet&amp;quot;&quot;/&gt;&lt;property id=&quot;20307&quot; value=&quot;304&quot;/&gt;&lt;/object&gt;&lt;object type=&quot;3&quot; unique_id=&quot;10065&quot;&gt;&lt;property id=&quot;20148&quot; value=&quot;5&quot;/&gt;&lt;property id=&quot;20300&quot; value=&quot;Slide 20 - &amp;quot;Task 6 – Excel Bookings Spreadsheet&amp;quot;&quot;/&gt;&lt;property id=&quot;20307&quot; value=&quot;305&quot;/&gt;&lt;/object&gt;&lt;object type=&quot;3&quot; unique_id=&quot;10066&quot;&gt;&lt;property id=&quot;20148&quot; value=&quot;5&quot;/&gt;&lt;property id=&quot;20300&quot; value=&quot;Slide 21 - &amp;quot;Task 7 – Excel Bookings Spreadsheet&amp;quot;&quot;/&gt;&lt;property id=&quot;20307&quot; value=&quot;306&quot;/&gt;&lt;/object&gt;&lt;object type=&quot;3&quot; unique_id=&quot;10067&quot;&gt;&lt;property id=&quot;20148&quot; value=&quot;5&quot;/&gt;&lt;property id=&quot;20300&quot; value=&quot;Slide 22 - &amp;quot;Task 8 – Excel Bookings Spreadsheet&amp;quot;&quot;/&gt;&lt;property id=&quot;20307&quot; value=&quot;307&quot;/&gt;&lt;/object&gt;&lt;object type=&quot;3&quot; unique_id=&quot;10068&quot;&gt;&lt;property id=&quot;20148&quot; value=&quot;5&quot;/&gt;&lt;property id=&quot;20300&quot; value=&quot;Slide 23 - &amp;quot;Excel Tutorials – Click to View&amp;quot;&quot;/&gt;&lt;property id=&quot;20307&quot; value=&quot;334&quot;/&gt;&lt;/object&gt;&lt;object type=&quot;3&quot; unique_id=&quot;10069&quot;&gt;&lt;property id=&quot;20148&quot; value=&quot;5&quot;/&gt;&lt;property id=&quot;20300&quot; value=&quot;Slide 24 - &amp;quot;Excel Bookings – Assessment (St/Ex/Ad)&amp;quot;&quot;/&gt;&lt;property id=&quot;20307&quot; value=&quot;308&quot;/&gt;&lt;/object&gt;&lt;object type=&quot;3&quot; unique_id=&quot;10070&quot;&gt;&lt;property id=&quot;20148&quot; value=&quot;5&quot;/&gt;&lt;property id=&quot;20300&quot; value=&quot;Slide 25 - &amp;quot;Graphics Scenario&amp;quot;&quot;/&gt;&lt;property id=&quot;20307&quot; value=&quot;310&quot;/&gt;&lt;/object&gt;&lt;object type=&quot;3&quot; unique_id=&quot;10071&quot;&gt;&lt;property id=&quot;20148&quot; value=&quot;5&quot;/&gt;&lt;property id=&quot;20300&quot; value=&quot;Slide 26 - &amp;quot;Task 1 – Bitmap Montage&amp;quot;&quot;/&gt;&lt;property id=&quot;20307&quot; value=&quot;311&quot;/&gt;&lt;/object&gt;&lt;object type=&quot;3&quot; unique_id=&quot;10072&quot;&gt;&lt;property id=&quot;20148&quot; value=&quot;5&quot;/&gt;&lt;property id=&quot;20300&quot; value=&quot;Slide 27 - &amp;quot;Task 2 – Bitmap Montage&amp;quot;&quot;/&gt;&lt;property id=&quot;20307&quot; value=&quot;312&quot;/&gt;&lt;/object&gt;&lt;object type=&quot;3&quot; unique_id=&quot;10073&quot;&gt;&lt;property id=&quot;20148&quot; value=&quot;5&quot;/&gt;&lt;property id=&quot;20300&quot; value=&quot;Slide 28 - &amp;quot;Task 3 – Bitmap Montage&amp;quot;&quot;/&gt;&lt;property id=&quot;20307&quot; value=&quot;313&quot;/&gt;&lt;/object&gt;&lt;object type=&quot;3&quot; unique_id=&quot;10074&quot;&gt;&lt;property id=&quot;20148&quot; value=&quot;5&quot;/&gt;&lt;property id=&quot;20300&quot; value=&quot;Slide 29 - &amp;quot;Task 4 – Bitmap Montage&amp;quot;&quot;/&gt;&lt;property id=&quot;20307&quot; value=&quot;314&quot;/&gt;&lt;/object&gt;&lt;object type=&quot;3&quot; unique_id=&quot;10075&quot;&gt;&lt;property id=&quot;20148&quot; value=&quot;5&quot;/&gt;&lt;property id=&quot;20300&quot; value=&quot;Slide 30 - &amp;quot;Task 5 – Vector Map&amp;quot;&quot;/&gt;&lt;property id=&quot;20307&quot; value=&quot;315&quot;/&gt;&lt;/object&gt;&lt;object type=&quot;3&quot; unique_id=&quot;10076&quot;&gt;&lt;property id=&quot;20148&quot; value=&quot;5&quot;/&gt;&lt;property id=&quot;20300&quot; value=&quot;Slide 31 - &amp;quot;Task 6 – Vector Map&amp;quot;&quot;/&gt;&lt;property id=&quot;20307&quot; value=&quot;316&quot;/&gt;&lt;/object&gt;&lt;object type=&quot;3&quot; unique_id=&quot;10077&quot;&gt;&lt;property id=&quot;20148&quot; value=&quot;5&quot;/&gt;&lt;property id=&quot;20300&quot; value=&quot;Slide 32 - &amp;quot;Task 7 – Vector Map&amp;quot;&quot;/&gt;&lt;property id=&quot;20307&quot; value=&quot;317&quot;/&gt;&lt;/object&gt;&lt;object type=&quot;3&quot; unique_id=&quot;10078&quot;&gt;&lt;property id=&quot;20148&quot; value=&quot;5&quot;/&gt;&lt;property id=&quot;20300&quot; value=&quot;Slide 33 - &amp;quot;Task 8 – Graphics&amp;quot;&quot;/&gt;&lt;property id=&quot;20307&quot; value=&quot;318&quot;/&gt;&lt;/object&gt;&lt;object type=&quot;3&quot; unique_id=&quot;10079&quot;&gt;&lt;property id=&quot;20148&quot; value=&quot;5&quot;/&gt;&lt;property id=&quot;20300&quot; value=&quot;Slide 34 - &amp;quot;Task 9 – Graphics&amp;quot;&quot;/&gt;&lt;property id=&quot;20307&quot; value=&quot;321&quot;/&gt;&lt;/object&gt;&lt;object type=&quot;3&quot; unique_id=&quot;10080&quot;&gt;&lt;property id=&quot;20148&quot; value=&quot;5&quot;/&gt;&lt;property id=&quot;20300&quot; value=&quot;Slide 35 - &amp;quot;Graphics – Assessment (St/Ex/Ad)&amp;quot;&quot;/&gt;&lt;property id=&quot;20307&quot; value=&quot;319&quot;/&gt;&lt;/object&gt;&lt;object type=&quot;3&quot; unique_id=&quot;10081&quot;&gt;&lt;property id=&quot;20148&quot; value=&quot;5&quot;/&gt;&lt;property id=&quot;20300&quot; value=&quot;Slide 36 - &amp;quot;E-Safety Scenario&amp;quot;&quot;/&gt;&lt;property id=&quot;20307&quot; value=&quot;322&quot;/&gt;&lt;/object&gt;&lt;object type=&quot;3&quot; unique_id=&quot;10082&quot;&gt;&lt;property id=&quot;20148&quot; value=&quot;5&quot;/&gt;&lt;property id=&quot;20300&quot; value=&quot;Slide 37 - &amp;quot;Task 1 – E-Safety&amp;quot;&quot;/&gt;&lt;property id=&quot;20307&quot; value=&quot;323&quot;/&gt;&lt;/object&gt;&lt;object type=&quot;3&quot; unique_id=&quot;10083&quot;&gt;&lt;property id=&quot;20148&quot; value=&quot;5&quot;/&gt;&lt;property id=&quot;20300&quot; value=&quot;Slide 38 - &amp;quot;Task 2 – E-Safety&amp;quot;&quot;/&gt;&lt;property id=&quot;20307&quot; value=&quot;324&quot;/&gt;&lt;/object&gt;&lt;object type=&quot;3&quot; unique_id=&quot;10084&quot;&gt;&lt;property id=&quot;20148&quot; value=&quot;5&quot;/&gt;&lt;property id=&quot;20300&quot; value=&quot;Slide 39 - &amp;quot;Task 3 – E-Safety&amp;quot;&quot;/&gt;&lt;property id=&quot;20307&quot; value=&quot;325&quot;/&gt;&lt;/object&gt;&lt;object type=&quot;3&quot; unique_id=&quot;10085&quot;&gt;&lt;property id=&quot;20148&quot; value=&quot;5&quot;/&gt;&lt;property id=&quot;20300&quot; value=&quot;Slide 40 - &amp;quot;Task 4 – E-Safety&amp;quot;&quot;/&gt;&lt;property id=&quot;20307&quot; value=&quot;326&quot;/&gt;&lt;/object&gt;&lt;object type=&quot;3&quot; unique_id=&quot;10086&quot;&gt;&lt;property id=&quot;20148&quot; value=&quot;5&quot;/&gt;&lt;property id=&quot;20300&quot; value=&quot;Slide 41 - &amp;quot;Task 5 – E-Safety&amp;quot;&quot;/&gt;&lt;property id=&quot;20307&quot; value=&quot;327&quot;/&gt;&lt;/object&gt;&lt;object type=&quot;3&quot; unique_id=&quot;10087&quot;&gt;&lt;property id=&quot;20148&quot; value=&quot;5&quot;/&gt;&lt;property id=&quot;20300&quot; value=&quot;Slide 42 - &amp;quot;Task 6 – E-Safety&amp;quot;&quot;/&gt;&lt;property id=&quot;20307&quot; value=&quot;328&quot;/&gt;&lt;/object&gt;&lt;object type=&quot;3&quot; unique_id=&quot;10088&quot;&gt;&lt;property id=&quot;20148&quot; value=&quot;5&quot;/&gt;&lt;property id=&quot;20300&quot; value=&quot;Slide 43 - &amp;quot;Task 7 – E-Safety&amp;quot;&quot;/&gt;&lt;property id=&quot;20307&quot; value=&quot;329&quot;/&gt;&lt;/object&gt;&lt;object type=&quot;3&quot; unique_id=&quot;10089&quot;&gt;&lt;property id=&quot;20148&quot; value=&quot;5&quot;/&gt;&lt;property id=&quot;20300&quot; value=&quot;Slide 44 - &amp;quot;E-Safety – Assessment (St/Ex/Ad)&amp;quot;&quot;/&gt;&lt;property id=&quot;20307&quot; value=&quot;331&quot;/&gt;&lt;/object&gt;&lt;/object&gt;&lt;object type=&quot;8&quot; unique_id=&quot;10135&quot;&gt;&lt;/object&gt;&lt;/object&gt;&lt;/database&gt;"/>
  <p:tag name="SECTOMILLISECCONVERTED" val="1"/>
  <p:tag name="ISPRING_RESOURCE_PATHS_HASH_2" val="08f788787bcb7a4d543d064184e3ed8f8a1ad1a"/>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ookeWeston">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A0AEC"/>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03C8A099435F469B82EC500073A18D" ma:contentTypeVersion="0" ma:contentTypeDescription="Create a new document." ma:contentTypeScope="" ma:versionID="db11316f7499926a5aef36baba7827a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5A8F797-114D-47DC-A43E-E9D7D8871891}">
  <ds:schemaRefs>
    <ds:schemaRef ds:uri="http://schemas.microsoft.com/sharepoint/v3/contenttype/forms"/>
  </ds:schemaRefs>
</ds:datastoreItem>
</file>

<file path=customXml/itemProps2.xml><?xml version="1.0" encoding="utf-8"?>
<ds:datastoreItem xmlns:ds="http://schemas.openxmlformats.org/officeDocument/2006/customXml" ds:itemID="{E16A05FF-1C8D-47AA-A52A-FF7901571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76DD945F-B7B0-4691-A0D0-E2EAD6DA23B3}">
  <ds:schemaRefs>
    <ds:schemaRef ds:uri="http://schemas.openxmlformats.org/package/2006/metadata/core-properties"/>
    <ds:schemaRef ds:uri="http://schemas.microsoft.com/office/2006/metadata/properties"/>
    <ds:schemaRef ds:uri="http://purl.org/dc/dcmitype/"/>
    <ds:schemaRef ds:uri="http://www.w3.org/XML/1998/namespace"/>
    <ds:schemaRef ds:uri="http://schemas.microsoft.com/office/2006/documentManagement/types"/>
    <ds:schemaRef ds:uri="http://purl.org/dc/elements/1.1/"/>
    <ds:schemaRef ds:uri="http://purl.org/dc/terms/"/>
  </ds:schemaRefs>
</ds:datastoreItem>
</file>

<file path=docProps/app.xml><?xml version="1.0" encoding="utf-8"?>
<Properties xmlns="http://schemas.openxmlformats.org/officeDocument/2006/extended-properties" xmlns:vt="http://schemas.openxmlformats.org/officeDocument/2006/docPropsVTypes">
  <Template>BrookeWeston</Template>
  <TotalTime>23184</TotalTime>
  <Words>1591</Words>
  <Application>Microsoft Office PowerPoint</Application>
  <PresentationFormat>On-screen Show (4:3)</PresentationFormat>
  <Paragraphs>161</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BrookeWeston</vt:lpstr>
      <vt:lpstr>PowerPoint Presentation</vt:lpstr>
      <vt:lpstr>Assignment Scenario</vt:lpstr>
      <vt:lpstr>Learning Outcome 2 – Assignment</vt:lpstr>
      <vt:lpstr>Learning Outcome 2 – Assignment</vt:lpstr>
      <vt:lpstr>Learning Outcome 2 – Task 1</vt:lpstr>
      <vt:lpstr>Learning Outcome 2 – Task 2</vt:lpstr>
      <vt:lpstr>Learning Outcome 2 – Task 3</vt:lpstr>
      <vt:lpstr>Learning Outcome 2 – Task 4</vt:lpstr>
      <vt:lpstr>LO2 – Assessment (P, M, D)</vt:lpstr>
    </vt:vector>
  </TitlesOfParts>
  <Company>Brooke Weston CTC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R002 Unit 2 - LO2 Cambridge L2</dc:title>
  <dc:subject>eBusiness</dc:subject>
  <dc:creator>KPA</dc:creator>
  <cp:lastModifiedBy>Stephen Rafferty</cp:lastModifiedBy>
  <cp:revision>1102</cp:revision>
  <cp:lastPrinted>2012-09-28T14:36:43Z</cp:lastPrinted>
  <dcterms:created xsi:type="dcterms:W3CDTF">2008-03-12T11:01:44Z</dcterms:created>
  <dcterms:modified xsi:type="dcterms:W3CDTF">2014-06-17T08:26:13Z</dcterms:modified>
  <cp:category>Unit 01</cp:category>
</cp:coreProperties>
</file>

<file path=docProps/custom.xml><?xml version="1.0" encoding="utf-8"?>
<Properties xmlns="http://schemas.openxmlformats.org/officeDocument/2006/custom-properties" xmlns:vt="http://schemas.openxmlformats.org/officeDocument/2006/docPropsVTypes">
  <property fmtid="{64440492-4C8B-11D1-8B70-080036B11A03}" pid="4">
    <vt:lpwstr>Brooke Weston Academy</vt:lpwstr>
  </property>
  <property fmtid="{D5CDD505-2E9C-101B-9397-08002B2CF9AE}" pid="2" name="ContentTypeId">
    <vt:lpwstr>0x0101006303C8A099435F469B82EC500073A18D</vt:lpwstr>
  </property>
  <property fmtid="{D5CDD505-2E9C-101B-9397-08002B2CF9AE}" pid="3" name="Unit">
    <vt:lpwstr>U1</vt:lpwstr>
  </property>
</Properties>
</file>